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9"/>
  </p:notesMasterIdLst>
  <p:sldIdLst>
    <p:sldId id="256" r:id="rId2"/>
    <p:sldId id="260" r:id="rId3"/>
    <p:sldId id="258" r:id="rId4"/>
    <p:sldId id="267" r:id="rId5"/>
    <p:sldId id="259" r:id="rId6"/>
    <p:sldId id="265" r:id="rId7"/>
    <p:sldId id="269" r:id="rId8"/>
    <p:sldId id="268" r:id="rId9"/>
    <p:sldId id="266" r:id="rId10"/>
    <p:sldId id="264" r:id="rId11"/>
    <p:sldId id="270" r:id="rId12"/>
    <p:sldId id="261" r:id="rId13"/>
    <p:sldId id="272" r:id="rId14"/>
    <p:sldId id="263" r:id="rId15"/>
    <p:sldId id="275" r:id="rId16"/>
    <p:sldId id="276" r:id="rId17"/>
    <p:sldId id="273"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hen, Nicole (Nicky) (CDC/OID/NCEZID)" initials="NC" lastIdx="4" clrIdx="0">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74419" autoAdjust="0"/>
  </p:normalViewPr>
  <p:slideViewPr>
    <p:cSldViewPr snapToGrid="0">
      <p:cViewPr varScale="1">
        <p:scale>
          <a:sx n="64" d="100"/>
          <a:sy n="64" d="100"/>
        </p:scale>
        <p:origin x="1195" y="6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9/22/2021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0" baseline="0" dirty="0"/>
              <a:t>Nous allons commencer notre premier exposé spécifique aux PDE en parlant des ports de navigation. Ces courtes présentations se concentreront sur les considérations propres à ce type de PDE.</a:t>
            </a:r>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Les certificats sanitaires des navires sont conçus pour identifier, évaluer et enregistrer tout risque pour la santé publique, ainsi que les mesures de contrôle qui doivent être prises lorsque les navires sont au port. L'autorité compétente (par exemple, les services de santé portuaires) doit évaluer le risque en fonction de la situation épidémiologique et de la gravité du risque, comme le précise l'article 27 du RSI.</a:t>
            </a:r>
            <a:r>
              <a:rPr lang="en-US" sz="1200" kern="1200" baseline="0" dirty="0">
                <a:solidFill>
                  <a:schemeClr val="tx1"/>
                </a:solidFill>
                <a:effectLst/>
                <a:latin typeface="+mn-lt"/>
                <a:ea typeface="+mn-ea"/>
                <a:cs typeface="+mn-cs"/>
              </a:rPr>
              <a:t> </a:t>
            </a:r>
            <a:r>
              <a:rPr lang="fr-FR" baseline="0" dirty="0"/>
              <a:t>L'article 27 du RSI stipule que s'il y a des signes et des symptômes de maladie ou d'affection et des preuves factuelles d'un risque pour la santé publique (y compris les sources d'infection et de contamination) à bord d'un navire effectuant un voyage international, l'autorité compétente consid</a:t>
            </a:r>
            <a:r>
              <a:rPr lang="fr-FR" baseline="0" dirty="0">
                <a:latin typeface="Arial Narrow"/>
              </a:rPr>
              <a:t>é</a:t>
            </a:r>
            <a:r>
              <a:rPr lang="fr-FR" baseline="0" dirty="0"/>
              <a:t>rera le navire comme affecté et pourrait:</a:t>
            </a:r>
            <a:endParaRPr lang="en-US" sz="1200" kern="1200" dirty="0">
              <a:solidFill>
                <a:schemeClr val="tx1"/>
              </a:solidFill>
              <a:effectLst/>
              <a:latin typeface="+mn-lt"/>
              <a:ea typeface="+mn-ea"/>
              <a:cs typeface="+mn-cs"/>
            </a:endParaRPr>
          </a:p>
          <a:p>
            <a:endParaRPr lang="en-US" baseline="0" dirty="0"/>
          </a:p>
          <a:p>
            <a:pPr marL="228600" indent="-228600">
              <a:buAutoNum type="alphaLcParenR"/>
            </a:pPr>
            <a:r>
              <a:rPr lang="fr-FR" baseline="0" dirty="0"/>
              <a:t>désinfecter, décontaminer, désinsectiser ou dératiser le moyen de transport, selon le cas, ou faire exécuter ces mesures sous sa supervision</a:t>
            </a:r>
            <a:endParaRPr lang="en-US" baseline="0" dirty="0"/>
          </a:p>
          <a:p>
            <a:pPr marL="228600" indent="-228600">
              <a:buAutoNum type="alphaLcParenR"/>
            </a:pPr>
            <a:r>
              <a:rPr lang="fr-FR" baseline="0" dirty="0"/>
              <a:t>décider dans chaque cas de la technique employée pour assurer un niveau adéquat de maîtrise du risque pour la santé publique </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L'article 39 du RSI traite des certificats d'assainissement des navires, qui sont valables pour une période maximale de 6 mois. L'autorité compétente peut délivrer un certificat d'exemption de contrôle sanitaire des navires si elle est convaincue que le navire est exempt d'infection, y compris de vecteurs et de réservoirs.  Un exemple de certificat sanitaire de navire figure à l'annexe 3 du RSI.</a:t>
            </a:r>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dirty="0"/>
          </a:p>
        </p:txBody>
      </p:sp>
    </p:spTree>
    <p:extLst>
      <p:ext uri="{BB962C8B-B14F-4D97-AF65-F5344CB8AC3E}">
        <p14:creationId xmlns:p14="http://schemas.microsoft.com/office/powerpoint/2010/main" val="1687275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Maintenant que nous avons parlé de ce qui rend les PDE uniques, parlons de ce qui les rend similaires aux autres PDE.</a:t>
            </a:r>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dirty="0"/>
          </a:p>
        </p:txBody>
      </p:sp>
    </p:spTree>
    <p:extLst>
      <p:ext uri="{BB962C8B-B14F-4D97-AF65-F5344CB8AC3E}">
        <p14:creationId xmlns:p14="http://schemas.microsoft.com/office/powerpoint/2010/main" val="2256974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Discutez des informations figurant sur la diapositive.</a:t>
            </a:r>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dirty="0"/>
          </a:p>
        </p:txBody>
      </p:sp>
    </p:spTree>
    <p:extLst>
      <p:ext uri="{BB962C8B-B14F-4D97-AF65-F5344CB8AC3E}">
        <p14:creationId xmlns:p14="http://schemas.microsoft.com/office/powerpoint/2010/main" val="27120295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5"/>
          </p:nvPr>
        </p:nvSpPr>
        <p:spPr/>
        <p:txBody>
          <a:bodyPr/>
          <a:lstStyle/>
          <a:p>
            <a:fld id="{712B78C0-3020-4A62-8BB6-53E6219B4317}" type="slidenum">
              <a:rPr lang="en-US" smtClean="0"/>
              <a:t>13</a:t>
            </a:fld>
            <a:endParaRPr lang="en-US" dirty="0"/>
          </a:p>
        </p:txBody>
      </p:sp>
    </p:spTree>
    <p:extLst>
      <p:ext uri="{BB962C8B-B14F-4D97-AF65-F5344CB8AC3E}">
        <p14:creationId xmlns:p14="http://schemas.microsoft.com/office/powerpoint/2010/main" val="4073238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14</a:t>
            </a:fld>
            <a:endParaRPr lang="en-US" dirty="0"/>
          </a:p>
        </p:txBody>
      </p:sp>
    </p:spTree>
    <p:extLst>
      <p:ext uri="{BB962C8B-B14F-4D97-AF65-F5344CB8AC3E}">
        <p14:creationId xmlns:p14="http://schemas.microsoft.com/office/powerpoint/2010/main" val="2856061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5"/>
          </p:nvPr>
        </p:nvSpPr>
        <p:spPr/>
        <p:txBody>
          <a:bodyPr/>
          <a:lstStyle/>
          <a:p>
            <a:fld id="{712B78C0-3020-4A62-8BB6-53E6219B4317}" type="slidenum">
              <a:rPr lang="en-US" smtClean="0"/>
              <a:t>15</a:t>
            </a:fld>
            <a:endParaRPr lang="en-US" dirty="0"/>
          </a:p>
        </p:txBody>
      </p:sp>
    </p:spTree>
    <p:extLst>
      <p:ext uri="{BB962C8B-B14F-4D97-AF65-F5344CB8AC3E}">
        <p14:creationId xmlns:p14="http://schemas.microsoft.com/office/powerpoint/2010/main" val="3445004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5"/>
          </p:nvPr>
        </p:nvSpPr>
        <p:spPr/>
        <p:txBody>
          <a:bodyPr/>
          <a:lstStyle/>
          <a:p>
            <a:fld id="{712B78C0-3020-4A62-8BB6-53E6219B4317}" type="slidenum">
              <a:rPr lang="en-US" smtClean="0"/>
              <a:t>16</a:t>
            </a:fld>
            <a:endParaRPr lang="en-US" dirty="0"/>
          </a:p>
        </p:txBody>
      </p:sp>
    </p:spTree>
    <p:extLst>
      <p:ext uri="{BB962C8B-B14F-4D97-AF65-F5344CB8AC3E}">
        <p14:creationId xmlns:p14="http://schemas.microsoft.com/office/powerpoint/2010/main" val="25338866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fr-FR" sz="1200" i="1" kern="1200" dirty="0">
                <a:solidFill>
                  <a:schemeClr val="tx1"/>
                </a:solidFill>
                <a:effectLst/>
                <a:latin typeface="+mn-lt"/>
                <a:ea typeface="+mn-ea"/>
                <a:cs typeface="+mn-cs"/>
              </a:rPr>
              <a:t>Nous allons commencer la session d'aujourd'hui sur les ports maritimes par un brise-glace. Les cinq premiers jours de cette formation ont couvert certains aspects qui sont similaires à tous les types de points d'entrée - aéroports, ports et passages terrestres. Mais pour la prochaine heure, nous allons uniquement penser aux ports. </a:t>
            </a:r>
          </a:p>
          <a:p>
            <a:pPr lvl="0"/>
            <a:endParaRPr lang="en-US" sz="1200" i="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i="1" kern="1200" dirty="0">
                <a:solidFill>
                  <a:schemeClr val="tx1"/>
                </a:solidFill>
                <a:effectLst/>
                <a:latin typeface="+mn-lt"/>
                <a:ea typeface="+mn-ea"/>
                <a:cs typeface="+mn-cs"/>
              </a:rPr>
              <a:t>Demandez à quelqu'un d’amener le tableau de conférence au milieu de la salle (et demandez à un </a:t>
            </a:r>
            <a:r>
              <a:rPr lang="fr-FR" sz="1200" i="1" kern="1200" dirty="0" err="1">
                <a:solidFill>
                  <a:schemeClr val="tx1"/>
                </a:solidFill>
                <a:effectLst/>
                <a:latin typeface="+mn-lt"/>
                <a:ea typeface="+mn-ea"/>
                <a:cs typeface="+mn-cs"/>
              </a:rPr>
              <a:t>co</a:t>
            </a:r>
            <a:r>
              <a:rPr lang="fr-FR" sz="1200" i="1" kern="1200" dirty="0">
                <a:solidFill>
                  <a:schemeClr val="tx1"/>
                </a:solidFill>
                <a:effectLst/>
                <a:latin typeface="+mn-lt"/>
                <a:ea typeface="+mn-ea"/>
                <a:cs typeface="+mn-cs"/>
              </a:rPr>
              <a:t>-animateur de se charger de noter les réponses). </a:t>
            </a:r>
            <a:endParaRPr lang="en-US" sz="1200" i="1" kern="1200" dirty="0">
              <a:solidFill>
                <a:schemeClr val="tx1"/>
              </a:solidFill>
              <a:effectLst/>
              <a:latin typeface="+mn-lt"/>
              <a:ea typeface="+mn-ea"/>
              <a:cs typeface="+mn-cs"/>
            </a:endParaRPr>
          </a:p>
          <a:p>
            <a:pPr lvl="0"/>
            <a:endParaRPr lang="en-US" sz="1200" i="0" kern="1200" baseline="0" dirty="0">
              <a:solidFill>
                <a:schemeClr val="tx1"/>
              </a:solidFill>
              <a:effectLst/>
              <a:latin typeface="+mn-lt"/>
              <a:ea typeface="+mn-ea"/>
              <a:cs typeface="+mn-cs"/>
            </a:endParaRPr>
          </a:p>
          <a:p>
            <a:pPr lvl="0"/>
            <a:r>
              <a:rPr lang="fr-FR" sz="1200" i="1" kern="1200" dirty="0">
                <a:solidFill>
                  <a:schemeClr val="tx1"/>
                </a:solidFill>
                <a:effectLst/>
                <a:latin typeface="+mn-lt"/>
                <a:ea typeface="+mn-ea"/>
                <a:cs typeface="+mn-cs"/>
              </a:rPr>
              <a:t>Demandez à quelqu'un de régler un chrono sur 3 minutes et de le déclencher.</a:t>
            </a:r>
            <a:endParaRPr lang="en-US" sz="1200" i="1" kern="1200" dirty="0">
              <a:solidFill>
                <a:schemeClr val="tx1"/>
              </a:solidFill>
              <a:effectLst/>
              <a:latin typeface="+mn-lt"/>
              <a:ea typeface="+mn-ea"/>
              <a:cs typeface="+mn-cs"/>
            </a:endParaRPr>
          </a:p>
          <a:p>
            <a:pPr lvl="0"/>
            <a:endParaRPr lang="en-US" sz="1200" i="0" kern="1200" baseline="0" dirty="0">
              <a:solidFill>
                <a:schemeClr val="tx1"/>
              </a:solidFill>
              <a:effectLst/>
              <a:latin typeface="+mn-lt"/>
              <a:ea typeface="+mn-ea"/>
              <a:cs typeface="+mn-cs"/>
            </a:endParaRPr>
          </a:p>
          <a:p>
            <a:pPr lvl="0"/>
            <a:r>
              <a:rPr lang="fr-FR" sz="1200" i="0" kern="1200" baseline="0" dirty="0">
                <a:solidFill>
                  <a:schemeClr val="tx1"/>
                </a:solidFill>
                <a:effectLst/>
                <a:latin typeface="+mn-lt"/>
                <a:ea typeface="+mn-ea"/>
                <a:cs typeface="+mn-cs"/>
              </a:rPr>
              <a:t>Levez la main pour décrire ce qui est unique aux ports en ce qui concerne les réponses de santé publique. Nous écrirons cela sur le tableau de conférence. </a:t>
            </a:r>
            <a:r>
              <a:rPr lang="fr-FR" sz="1200" i="1" kern="1200" baseline="0" dirty="0">
                <a:solidFill>
                  <a:schemeClr val="tx1"/>
                </a:solidFill>
                <a:effectLst/>
                <a:latin typeface="+mn-lt"/>
                <a:ea typeface="+mn-ea"/>
                <a:cs typeface="+mn-cs"/>
              </a:rPr>
              <a:t>(Réponses attendues : augmentation du temps de notification avant l'arrivée, certificats sanitaires des navires, plus de membres d'équipage que de passagers, pratique libre, etc.)</a:t>
            </a:r>
          </a:p>
          <a:p>
            <a:pPr lvl="0"/>
            <a:endParaRPr lang="en-US" sz="1200" i="1" kern="1200" baseline="0" dirty="0">
              <a:solidFill>
                <a:schemeClr val="tx1"/>
              </a:solidFill>
              <a:effectLst/>
              <a:latin typeface="+mn-lt"/>
              <a:ea typeface="+mn-ea"/>
              <a:cs typeface="+mn-cs"/>
            </a:endParaRPr>
          </a:p>
          <a:p>
            <a:pPr lvl="0"/>
            <a:r>
              <a:rPr lang="fr-FR" sz="1200" i="1" kern="1200" baseline="0" dirty="0">
                <a:solidFill>
                  <a:schemeClr val="tx1"/>
                </a:solidFill>
                <a:effectLst/>
                <a:latin typeface="+mn-lt"/>
                <a:ea typeface="+mn-ea"/>
                <a:cs typeface="+mn-cs"/>
              </a:rPr>
              <a:t>Lorsque le temps est écoulé, passez en revue les réponses et abordez-les comme il convient, mais mentionnez que certains de ces exemples seront abordés au cours de la session d'aujourd'hui.</a:t>
            </a:r>
            <a:endParaRPr lang="en-US" sz="1200" i="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291317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fr-FR" i="0" baseline="0" dirty="0"/>
              <a:t>Voici une liste des objectifs de notre brève session. Nous passerons en revue certaines différences entre la réponse aux événements de santé publique à bord des navires et celle à bord d'autres moyens de transport, puis nous aborderons les bases de l'inspection des navires.</a:t>
            </a:r>
          </a:p>
          <a:p>
            <a:pPr lvl="0"/>
            <a:endParaRPr lang="fr-FR" i="0" baseline="0" dirty="0"/>
          </a:p>
          <a:p>
            <a:pPr lvl="0"/>
            <a:r>
              <a:rPr lang="fr-FR" i="0" baseline="0" dirty="0"/>
              <a:t>Enfin, nous ferons une introduction au processus de délivrance des certificats sanitaires des navires. </a:t>
            </a:r>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Commençons donc par quelques éléments qui rendent les réponses portuaires uniques.</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1597281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 principale différence entre les interventions de santé publique dans les ports et celles dans les aéroports ou aux points de passage terrestres est liée à la notification. Même les voyages en avion les plus longs ne durent que 15 à 20 heures, et la plupart des voyages en mer sont beaucoup plus longs que cela. Si un navire arrive dans votre juridiction avec un voyageur malade, vous pouvez en être informé par radio ou par téléphone bien avant l'arrivée.</a:t>
            </a:r>
          </a:p>
          <a:p>
            <a:endParaRPr lang="fr-FR" dirty="0"/>
          </a:p>
          <a:p>
            <a:endParaRPr lang="fr-FR" dirty="0"/>
          </a:p>
          <a:p>
            <a:r>
              <a:rPr lang="fr-FR" i="1" baseline="0" dirty="0"/>
              <a:t>Demandez aux représentants portuaires présents dans la salle comment ils reçoivent habituellement les notifications d'événements de santé publique, et combien de temps à l'avance ils reçoivent les notifications. Demandez-leur de partager un exemple récent de notification.</a:t>
            </a:r>
          </a:p>
          <a:p>
            <a:endParaRPr lang="en-US" dirty="0"/>
          </a:p>
          <a:p>
            <a:r>
              <a:rPr lang="fr-FR" dirty="0"/>
              <a:t>Après avoir reçu la notification, il se peut que vous ne soyez pas en mesure de vous mobiliser pour une intervention de santé publique, car il peut encore s'écouler de nombreuses heures avant que le navire ne soit à terre. Dans l'intervalle, vous pouvez aider à fournir une consultation à distance, si nécessaire. Les navires peuvent être en mesure d'utiliser certains éléments qu'ils ont déjà à bord pour faciliter l'intervention. Il s'agit notamment des carnets médicaux. Les carnets médicaux peuvent contenir des informations sur l'état de santé des passagers et des membres de l'équipage, y compris les traitements médicaux administrés et les médicaments ou vaccins administrés à bord. </a:t>
            </a:r>
          </a:p>
          <a:p>
            <a:endParaRPr lang="fr-FR" baseline="0" dirty="0"/>
          </a:p>
          <a:p>
            <a:r>
              <a:rPr lang="fr-FR" baseline="0" dirty="0"/>
              <a:t>L'Organisation maritime internationale exige que les navires disposent de fournitures médicales adéquates à bord. Cela signifie que les navires peuvent avoir des médicaments initiaux et certainement des fournitures de premiers soins pour répondre aux besoins de base. Certains navires ont également du personnel médical qualifié à bord, mais pas tous.</a:t>
            </a:r>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3260231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i="0" kern="1200" dirty="0">
                <a:solidFill>
                  <a:schemeClr val="tx1"/>
                </a:solidFill>
                <a:effectLst/>
                <a:latin typeface="+mn-lt"/>
                <a:ea typeface="+mn-ea"/>
                <a:cs typeface="+mn-cs"/>
              </a:rPr>
              <a:t>Outre la notification initiale par radio ou téléphone, une autre méthode pour déterminer l'état de santé d'un navire consiste à inspecter le formulaire de déclaration maritime de santé du navire - un formulaire requis par le RSI, sauf si le pays ne l'exige pas. </a:t>
            </a:r>
          </a:p>
          <a:p>
            <a:endParaRPr lang="fr-FR" sz="1200" i="0" kern="1200" dirty="0">
              <a:solidFill>
                <a:schemeClr val="tx1"/>
              </a:solidFill>
              <a:effectLst/>
              <a:latin typeface="+mn-lt"/>
              <a:ea typeface="+mn-ea"/>
              <a:cs typeface="+mn-cs"/>
            </a:endParaRPr>
          </a:p>
          <a:p>
            <a:r>
              <a:rPr lang="fr-FR" sz="1200" i="0" kern="1200" dirty="0">
                <a:solidFill>
                  <a:schemeClr val="tx1"/>
                </a:solidFill>
                <a:effectLst/>
                <a:latin typeface="+mn-lt"/>
                <a:ea typeface="+mn-ea"/>
                <a:cs typeface="+mn-cs"/>
              </a:rPr>
              <a:t>Ceci est directement lié à l'article 37 du RSI et à l'annexe 8. Demandez aux participants de se reporter à l'annexe 8 des RSI.</a:t>
            </a:r>
          </a:p>
          <a:p>
            <a:endParaRPr lang="en-US" dirty="0"/>
          </a:p>
          <a:p>
            <a:r>
              <a:rPr lang="fr-FR" sz="1200" b="0" i="0" u="none" strike="noStrike" kern="1200" baseline="0" dirty="0">
                <a:solidFill>
                  <a:schemeClr val="tx1"/>
                </a:solidFill>
                <a:latin typeface="+mn-lt"/>
                <a:ea typeface="+mn-ea"/>
                <a:cs typeface="+mn-cs"/>
              </a:rPr>
              <a:t>Le formulaire de déclaration maritime de santé contient des données de base relatives à l'état de santé de l'équipage et des passagers pendant le voyage et à l'arrivée au port, et fournit des informations précieuses sur :</a:t>
            </a:r>
          </a:p>
          <a:p>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l'identification</a:t>
            </a:r>
            <a:r>
              <a:rPr lang="en-US" sz="1200" b="0" i="0" u="none" strike="noStrike" kern="1200" baseline="0" dirty="0">
                <a:solidFill>
                  <a:schemeClr val="tx1"/>
                </a:solidFill>
                <a:latin typeface="+mn-lt"/>
                <a:ea typeface="+mn-ea"/>
                <a:cs typeface="+mn-cs"/>
              </a:rPr>
              <a:t> du </a:t>
            </a:r>
            <a:r>
              <a:rPr lang="en-US" sz="1200" b="0" i="0" u="none" strike="noStrike" kern="1200" baseline="0" dirty="0" err="1">
                <a:solidFill>
                  <a:schemeClr val="tx1"/>
                </a:solidFill>
                <a:latin typeface="+mn-lt"/>
                <a:ea typeface="+mn-ea"/>
                <a:cs typeface="+mn-cs"/>
              </a:rPr>
              <a:t>navire</a:t>
            </a:r>
            <a:r>
              <a:rPr lang="en-US"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 </a:t>
            </a:r>
            <a:r>
              <a:rPr lang="fr-FR" sz="1200" b="0" i="0" u="none" strike="noStrike" kern="1200" baseline="0" dirty="0">
                <a:solidFill>
                  <a:schemeClr val="tx1"/>
                </a:solidFill>
                <a:latin typeface="+mn-lt"/>
                <a:ea typeface="+mn-ea"/>
                <a:cs typeface="+mn-cs"/>
              </a:rPr>
              <a:t>les ports d'escale au cours des 30 derniers jours (à énumérer) ;</a:t>
            </a:r>
          </a:p>
          <a:p>
            <a:r>
              <a:rPr lang="en-US" sz="1200" b="0" i="0" u="none" strike="noStrike" kern="1200" baseline="0" dirty="0">
                <a:solidFill>
                  <a:schemeClr val="tx1"/>
                </a:solidFill>
                <a:latin typeface="+mn-lt"/>
                <a:ea typeface="+mn-ea"/>
                <a:cs typeface="+mn-cs"/>
              </a:rPr>
              <a:t>• </a:t>
            </a:r>
            <a:r>
              <a:rPr lang="fr-FR" sz="1200" b="0" i="0" u="none" strike="noStrike" kern="1200" baseline="0" dirty="0">
                <a:solidFill>
                  <a:schemeClr val="tx1"/>
                </a:solidFill>
                <a:latin typeface="+mn-lt"/>
                <a:ea typeface="+mn-ea"/>
                <a:cs typeface="+mn-cs"/>
              </a:rPr>
              <a:t>tous les membres d'équipage et les voyageurs au cours des 30 derniers jours (à énumérer) ;</a:t>
            </a:r>
          </a:p>
          <a:p>
            <a:r>
              <a:rPr lang="en-US" sz="1200" b="0" i="0" u="none" strike="noStrike" kern="1200" baseline="0" dirty="0">
                <a:solidFill>
                  <a:schemeClr val="tx1"/>
                </a:solidFill>
                <a:latin typeface="+mn-lt"/>
                <a:ea typeface="+mn-ea"/>
                <a:cs typeface="+mn-cs"/>
              </a:rPr>
              <a:t>• </a:t>
            </a:r>
            <a:r>
              <a:rPr lang="fr-FR" sz="1200" b="0" i="0" u="none" strike="noStrike" kern="1200" baseline="0" dirty="0">
                <a:solidFill>
                  <a:schemeClr val="tx1"/>
                </a:solidFill>
                <a:latin typeface="+mn-lt"/>
                <a:ea typeface="+mn-ea"/>
                <a:cs typeface="+mn-cs"/>
              </a:rPr>
              <a:t>la validité du certificat sanitaire existant du navire et la nécessité éventuelle d'une réinspection ;</a:t>
            </a:r>
          </a:p>
          <a:p>
            <a:r>
              <a:rPr lang="en-US" sz="1200" b="0" i="0" u="none" strike="noStrike" kern="1200" baseline="0" dirty="0">
                <a:solidFill>
                  <a:schemeClr val="tx1"/>
                </a:solidFill>
                <a:latin typeface="+mn-lt"/>
                <a:ea typeface="+mn-ea"/>
                <a:cs typeface="+mn-cs"/>
              </a:rPr>
              <a:t>• les zones </a:t>
            </a:r>
            <a:r>
              <a:rPr lang="en-US" sz="1200" b="0" i="0" u="none" strike="noStrike" kern="1200" baseline="0" dirty="0" err="1">
                <a:solidFill>
                  <a:schemeClr val="tx1"/>
                </a:solidFill>
                <a:latin typeface="+mn-lt"/>
                <a:ea typeface="+mn-ea"/>
                <a:cs typeface="+mn-cs"/>
              </a:rPr>
              <a:t>affectées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visitées</a:t>
            </a:r>
            <a:r>
              <a:rPr lang="en-US" sz="1200" b="0" i="0" u="none" strike="noStrike" kern="1200" baseline="0" dirty="0">
                <a:solidFill>
                  <a:schemeClr val="tx1"/>
                </a:solidFill>
                <a:latin typeface="+mn-lt"/>
                <a:ea typeface="+mn-ea"/>
                <a:cs typeface="+mn-cs"/>
              </a:rPr>
              <a:t>.</a:t>
            </a:r>
          </a:p>
          <a:p>
            <a:r>
              <a:rPr lang="fr-FR" sz="1200" b="0" i="1" u="none" strike="noStrike" kern="1200" baseline="0" dirty="0">
                <a:solidFill>
                  <a:schemeClr val="tx1"/>
                </a:solidFill>
                <a:latin typeface="+mn-lt"/>
                <a:ea typeface="+mn-ea"/>
                <a:cs typeface="+mn-cs"/>
              </a:rPr>
              <a:t>Demandez aux représentants du port dans la salle s'ils ont déjà vu la déclaration maritime de santé. S'ils l'ont vue, demandez-leur dans quel contexte et comment ils l'ont utilisée.</a:t>
            </a:r>
            <a:r>
              <a:rPr lang="en-US" sz="1200" b="0" i="1" u="none" strike="noStrike" kern="1200" baseline="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395941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Si vous tournez la page suivante de l'annexe 8 du </a:t>
            </a:r>
            <a:r>
              <a:rPr lang="fr-FR" dirty="0">
                <a:solidFill>
                  <a:srgbClr val="FF0000"/>
                </a:solidFill>
              </a:rPr>
              <a:t>RSI IHR</a:t>
            </a:r>
            <a:r>
              <a:rPr lang="fr-FR" dirty="0"/>
              <a:t>, vous pouvez voir ce tableau, qui n'est qu'un exemple que le RSI fournit pour "lister" les personnes malades. </a:t>
            </a:r>
            <a:r>
              <a:rPr lang="en-US" baseline="0" dirty="0"/>
              <a:t> </a:t>
            </a:r>
          </a:p>
          <a:p>
            <a:endParaRPr lang="en-US" baseline="0" dirty="0"/>
          </a:p>
          <a:p>
            <a:r>
              <a:rPr lang="en-US" i="1" baseline="0" dirty="0" err="1"/>
              <a:t>Liste</a:t>
            </a:r>
            <a:r>
              <a:rPr lang="en-US" i="1" baseline="0" dirty="0"/>
              <a:t> </a:t>
            </a:r>
            <a:r>
              <a:rPr lang="en-US" i="1" baseline="0" dirty="0" err="1"/>
              <a:t>d'examen</a:t>
            </a:r>
            <a:r>
              <a:rPr lang="en-US" i="1" baseline="0" dirty="0"/>
              <a:t>.  </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2896241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Notre prochaine différence entre les réponses des ports et celles des autres est axée sur les types de navires qui visitent les ports de [pays]. </a:t>
            </a:r>
            <a:r>
              <a:rPr lang="en-US" baseline="0" dirty="0"/>
              <a:t> </a:t>
            </a:r>
          </a:p>
          <a:p>
            <a:endParaRPr lang="en-US" baseline="0" dirty="0"/>
          </a:p>
          <a:p>
            <a:r>
              <a:rPr lang="fr-FR" baseline="0" dirty="0"/>
              <a:t>En fait, passons en revue certaines différences clés entre les cargos et les grands navires de croisière. </a:t>
            </a:r>
            <a:r>
              <a:rPr lang="fr-FR" i="1" baseline="0" dirty="0"/>
              <a:t>Tableau de révision</a:t>
            </a:r>
            <a:r>
              <a:rPr lang="en-US" i="1" baseline="0" dirty="0"/>
              <a:t>.</a:t>
            </a:r>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3047759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1" u="none" strike="noStrike" kern="1200" baseline="0" dirty="0">
                <a:solidFill>
                  <a:schemeClr val="tx1"/>
                </a:solidFill>
                <a:latin typeface="+mn-lt"/>
                <a:ea typeface="+mn-ea"/>
                <a:cs typeface="+mn-cs"/>
              </a:rPr>
              <a:t>Demandez combien de représentants portuaires présents dans la salle ont déjà effectué une inspection de navire. Prenez les réponses et posez des questions sur le contenu de l'inspection.</a:t>
            </a:r>
            <a:endParaRPr lang="en-US" sz="1200" b="0" i="1"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fr-FR" sz="1200" b="0" i="0" u="none" strike="noStrike" kern="1200" baseline="0" dirty="0">
                <a:solidFill>
                  <a:schemeClr val="tx1"/>
                </a:solidFill>
                <a:latin typeface="+mn-lt"/>
                <a:ea typeface="+mn-ea"/>
                <a:cs typeface="+mn-cs"/>
              </a:rPr>
              <a:t>En général, l'inspecteur commence l'inspection en présentant l'équipe d'inspecteurs et en exposant au capitaine l'objectif de l'inspection. L'inspecteur reçoit ensuite du capitaine ou de l'agent maritime des informations sur les conditions d'exploitation et les règles de sécurité à bord. Cet échange doit avoir lieu dans un espace privé, si possible.</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r>
              <a:rPr lang="fr-FR" sz="1200" b="0" i="0" u="none" strike="noStrike" kern="1200" baseline="0" dirty="0">
                <a:solidFill>
                  <a:schemeClr val="tx1"/>
                </a:solidFill>
                <a:latin typeface="+mn-lt"/>
                <a:ea typeface="+mn-ea"/>
                <a:cs typeface="+mn-cs"/>
              </a:rPr>
              <a:t>L'inspection d'un navire doit inclure un examen de la déclaration maritime de santé, si elle est remplie, car elle vous indiquera l'état de santé de l'équipage. En outre, si vous êtes informé de la présence de personnes malades à bord ou si vous en prenez connaissance vous-même, vous pouvez procéder à une évaluation sanitaire. </a:t>
            </a:r>
          </a:p>
          <a:p>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r>
              <a:rPr lang="fr-FR" sz="1200" b="0" i="0" u="none" strike="noStrike" kern="1200" baseline="0" dirty="0">
                <a:solidFill>
                  <a:schemeClr val="tx1"/>
                </a:solidFill>
                <a:latin typeface="+mn-lt"/>
                <a:ea typeface="+mn-ea"/>
                <a:cs typeface="+mn-cs"/>
              </a:rPr>
              <a:t>Les mesures correctives que vous pouvez recommander sont couvertes par un certificat sanitaire de navire, dont nous parlerons brièvement sur la diapositive suivante.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dirty="0"/>
          </a:p>
        </p:txBody>
      </p:sp>
    </p:spTree>
    <p:extLst>
      <p:ext uri="{BB962C8B-B14F-4D97-AF65-F5344CB8AC3E}">
        <p14:creationId xmlns:p14="http://schemas.microsoft.com/office/powerpoint/2010/main" val="38381001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9/22/2021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t>9/22/2021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9/22/2021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9/22/2021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b="1" dirty="0" err="1"/>
              <a:t>Consid</a:t>
            </a:r>
            <a:r>
              <a:rPr lang="en-US" b="1" dirty="0" err="1">
                <a:latin typeface="Arial Narrow"/>
              </a:rPr>
              <a:t>é</a:t>
            </a:r>
            <a:r>
              <a:rPr lang="en-US" b="1" dirty="0" err="1"/>
              <a:t>rations</a:t>
            </a:r>
            <a:r>
              <a:rPr lang="en-US" b="1" dirty="0"/>
              <a:t> pour les Ports</a:t>
            </a:r>
          </a:p>
        </p:txBody>
      </p:sp>
      <p:sp>
        <p:nvSpPr>
          <p:cNvPr id="3" name="Subtitle 2"/>
          <p:cNvSpPr>
            <a:spLocks noGrp="1"/>
          </p:cNvSpPr>
          <p:nvPr>
            <p:ph type="subTitle" idx="1"/>
          </p:nvPr>
        </p:nvSpPr>
        <p:spPr>
          <a:xfrm>
            <a:off x="1154955" y="4777379"/>
            <a:ext cx="8825658" cy="1612131"/>
          </a:xfrm>
        </p:spPr>
        <p:txBody>
          <a:bodyPr/>
          <a:lstStyle/>
          <a:p>
            <a:r>
              <a:rPr lang="fr-FR" dirty="0"/>
              <a:t>Programme de formation des maîtres</a:t>
            </a:r>
          </a:p>
          <a:p>
            <a:r>
              <a:rPr lang="en-US" dirty="0"/>
              <a:t>[</a:t>
            </a:r>
            <a:r>
              <a:rPr lang="en-US" dirty="0">
                <a:solidFill>
                  <a:srgbClr val="FF0000"/>
                </a:solidFill>
              </a:rPr>
              <a:t>Date</a:t>
            </a:r>
            <a:r>
              <a:rPr lang="en-US" dirty="0"/>
              <a:t>]</a:t>
            </a:r>
          </a:p>
          <a:p>
            <a:endParaRPr lang="en-US" dirty="0"/>
          </a:p>
          <a:p>
            <a:endParaRPr lang="en-US" dirty="0"/>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Certificats</a:t>
            </a:r>
            <a:r>
              <a:rPr lang="en-US" dirty="0"/>
              <a:t> </a:t>
            </a:r>
            <a:r>
              <a:rPr lang="en-US" dirty="0" err="1"/>
              <a:t>d'assainissement</a:t>
            </a:r>
            <a:r>
              <a:rPr lang="en-US" dirty="0"/>
              <a:t> des </a:t>
            </a:r>
            <a:r>
              <a:rPr lang="en-US" dirty="0" err="1"/>
              <a:t>navires</a:t>
            </a:r>
            <a:endParaRPr lang="en-US" dirty="0"/>
          </a:p>
        </p:txBody>
      </p:sp>
      <p:sp>
        <p:nvSpPr>
          <p:cNvPr id="3" name="Content Placeholder 2"/>
          <p:cNvSpPr>
            <a:spLocks noGrp="1"/>
          </p:cNvSpPr>
          <p:nvPr>
            <p:ph idx="1"/>
          </p:nvPr>
        </p:nvSpPr>
        <p:spPr>
          <a:xfrm>
            <a:off x="161923" y="2613225"/>
            <a:ext cx="5998320" cy="3874071"/>
          </a:xfrm>
        </p:spPr>
        <p:txBody>
          <a:bodyPr>
            <a:normAutofit fontScale="92500"/>
          </a:bodyPr>
          <a:lstStyle/>
          <a:p>
            <a:r>
              <a:rPr lang="fr-FR" dirty="0">
                <a:solidFill>
                  <a:schemeClr val="tx1"/>
                </a:solidFill>
              </a:rPr>
              <a:t>Chaque pays est chargé de désigner les ports autorisés à délivrer des CAN et d'en informer l'OMS.</a:t>
            </a:r>
          </a:p>
          <a:p>
            <a:r>
              <a:rPr lang="fr-FR" dirty="0">
                <a:solidFill>
                  <a:schemeClr val="tx1"/>
                </a:solidFill>
              </a:rPr>
              <a:t>Les CAN sont utilisés pour enregistrer les observations lors des inspections de navires.</a:t>
            </a:r>
            <a:endParaRPr lang="en-US" dirty="0">
              <a:solidFill>
                <a:schemeClr val="tx1"/>
              </a:solidFill>
            </a:endParaRPr>
          </a:p>
          <a:p>
            <a:r>
              <a:rPr lang="fr-FR" dirty="0">
                <a:solidFill>
                  <a:schemeClr val="tx1"/>
                </a:solidFill>
              </a:rPr>
              <a:t>Le certificat de contrôle sanitaire de navire (CCSN) est délivré lorsqu'il existe des preuves d'un risque pour la santé publique à bord </a:t>
            </a:r>
            <a:r>
              <a:rPr lang="fr-FR" b="1" dirty="0">
                <a:solidFill>
                  <a:schemeClr val="tx1"/>
                </a:solidFill>
              </a:rPr>
              <a:t>ET</a:t>
            </a:r>
            <a:r>
              <a:rPr lang="fr-FR" dirty="0">
                <a:solidFill>
                  <a:schemeClr val="tx1"/>
                </a:solidFill>
              </a:rPr>
              <a:t> que les mesures de contrôle requises ont été prises. </a:t>
            </a:r>
            <a:endParaRPr lang="en-US" dirty="0">
              <a:solidFill>
                <a:schemeClr val="tx1"/>
              </a:solidFill>
            </a:endParaRPr>
          </a:p>
          <a:p>
            <a:r>
              <a:rPr lang="fr-FR" dirty="0">
                <a:solidFill>
                  <a:schemeClr val="tx1"/>
                </a:solidFill>
              </a:rPr>
              <a:t>Les certificats d'exemption de contrôle sanitaire de navire (CECSN) peuvent être délivrés lorsqu'il n'y a pas de risque pour la santé publique à bord.</a:t>
            </a:r>
          </a:p>
          <a:p>
            <a:r>
              <a:rPr lang="fr-FR" dirty="0">
                <a:solidFill>
                  <a:schemeClr val="tx1"/>
                </a:solidFill>
              </a:rPr>
              <a:t>Valable pendant 6 mois </a:t>
            </a:r>
            <a:r>
              <a:rPr lang="en-US" dirty="0">
                <a:solidFill>
                  <a:schemeClr val="tx1"/>
                </a:solidFill>
              </a:rPr>
              <a:t>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5400000">
            <a:off x="7134225" y="1539876"/>
            <a:ext cx="4200525" cy="5915024"/>
          </a:xfrm>
          <a:prstGeom prst="rect">
            <a:avLst/>
          </a:prstGeom>
        </p:spPr>
      </p:pic>
    </p:spTree>
    <p:extLst>
      <p:ext uri="{BB962C8B-B14F-4D97-AF65-F5344CB8AC3E}">
        <p14:creationId xmlns:p14="http://schemas.microsoft.com/office/powerpoint/2010/main" val="1045556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200" dirty="0"/>
              <a:t>En quoi les interventions de santé publique dans les ports sont-elles similaires à celles menées dans les aéroports ou aux points d’entr</a:t>
            </a:r>
            <a:r>
              <a:rPr lang="fr-FR" sz="3200" dirty="0">
                <a:latin typeface="Arial Narrow"/>
              </a:rPr>
              <a:t>é</a:t>
            </a:r>
            <a:r>
              <a:rPr lang="fr-FR" sz="3200" dirty="0"/>
              <a:t>e terrestres ? </a:t>
            </a:r>
            <a:endParaRPr lang="en-US" sz="32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0989" y="2420469"/>
            <a:ext cx="5102901" cy="2651835"/>
          </a:xfrm>
          <a:prstGeom prst="rect">
            <a:avLst/>
          </a:prstGeom>
        </p:spPr>
      </p:pic>
      <p:sp>
        <p:nvSpPr>
          <p:cNvPr id="6" name="TextBox 5"/>
          <p:cNvSpPr txBox="1"/>
          <p:nvPr/>
        </p:nvSpPr>
        <p:spPr>
          <a:xfrm>
            <a:off x="7054040" y="5072304"/>
            <a:ext cx="4829850" cy="646331"/>
          </a:xfrm>
          <a:prstGeom prst="rect">
            <a:avLst/>
          </a:prstGeom>
          <a:noFill/>
        </p:spPr>
        <p:txBody>
          <a:bodyPr wrap="square" rtlCol="0">
            <a:spAutoFit/>
          </a:bodyPr>
          <a:lstStyle/>
          <a:p>
            <a:pPr algn="ctr"/>
            <a:r>
              <a:rPr lang="fr-FR" dirty="0">
                <a:solidFill>
                  <a:srgbClr val="FF0000"/>
                </a:solidFill>
              </a:rPr>
              <a:t>Exemple de photo ; mettre à jour avec une photo spécifique à chaque pays</a:t>
            </a:r>
          </a:p>
        </p:txBody>
      </p:sp>
    </p:spTree>
    <p:extLst>
      <p:ext uri="{BB962C8B-B14F-4D97-AF65-F5344CB8AC3E}">
        <p14:creationId xmlns:p14="http://schemas.microsoft.com/office/powerpoint/2010/main" val="24752878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Similaire aux aéroports : Pratique libre </a:t>
            </a:r>
            <a:endParaRPr lang="en-US" dirty="0"/>
          </a:p>
        </p:txBody>
      </p:sp>
      <p:sp>
        <p:nvSpPr>
          <p:cNvPr id="3" name="Content Placeholder 2"/>
          <p:cNvSpPr>
            <a:spLocks noGrp="1"/>
          </p:cNvSpPr>
          <p:nvPr>
            <p:ph idx="1"/>
          </p:nvPr>
        </p:nvSpPr>
        <p:spPr>
          <a:xfrm>
            <a:off x="5700713" y="2603499"/>
            <a:ext cx="5872162" cy="3883025"/>
          </a:xfrm>
        </p:spPr>
        <p:txBody>
          <a:bodyPr>
            <a:normAutofit/>
          </a:bodyPr>
          <a:lstStyle/>
          <a:p>
            <a:r>
              <a:rPr lang="fr-FR" sz="2000" dirty="0"/>
              <a:t>Libre pratique : autorisation pour un avion ou un navire d'entrer dans un port et d'embarquer ou de débarquer des passagers et des membres d'équipage.</a:t>
            </a:r>
          </a:p>
          <a:p>
            <a:r>
              <a:rPr lang="fr-FR" sz="2000" dirty="0"/>
              <a:t>Les pays ne peuvent pas refuser une pratique sans transport pour des raisons de santé publique MAIS...</a:t>
            </a:r>
          </a:p>
          <a:p>
            <a:pPr lvl="1"/>
            <a:r>
              <a:rPr lang="fr-FR" sz="1800" dirty="0"/>
              <a:t>L'autorité compétente [</a:t>
            </a:r>
            <a:r>
              <a:rPr lang="fr-FR" sz="1800" dirty="0">
                <a:solidFill>
                  <a:srgbClr val="FF0000"/>
                </a:solidFill>
              </a:rPr>
              <a:t>l'agence sanitaire du point d'entrée</a:t>
            </a:r>
            <a:r>
              <a:rPr lang="fr-FR" sz="1800" dirty="0"/>
              <a:t>] peut autoriser l'entrée du navire ou de l'avion à condition que le navire ou l'avion soit inspecté et que le risque pour la santé publique soit évalué.</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443162"/>
            <a:ext cx="4747922" cy="2488875"/>
          </a:xfrm>
          <a:prstGeom prst="rect">
            <a:avLst/>
          </a:prstGeom>
        </p:spPr>
      </p:pic>
      <p:sp>
        <p:nvSpPr>
          <p:cNvPr id="7" name="TextBox 6"/>
          <p:cNvSpPr txBox="1"/>
          <p:nvPr/>
        </p:nvSpPr>
        <p:spPr>
          <a:xfrm>
            <a:off x="416236" y="4932037"/>
            <a:ext cx="4829850" cy="646331"/>
          </a:xfrm>
          <a:prstGeom prst="rect">
            <a:avLst/>
          </a:prstGeom>
          <a:noFill/>
        </p:spPr>
        <p:txBody>
          <a:bodyPr wrap="square" rtlCol="0">
            <a:spAutoFit/>
          </a:bodyPr>
          <a:lstStyle/>
          <a:p>
            <a:pPr algn="ctr"/>
            <a:r>
              <a:rPr lang="fr-FR" dirty="0">
                <a:solidFill>
                  <a:srgbClr val="FF0000"/>
                </a:solidFill>
              </a:rPr>
              <a:t>Exemple de photo ; mettre à jour avec une photo spécifique à chaque pays</a:t>
            </a:r>
          </a:p>
        </p:txBody>
      </p:sp>
    </p:spTree>
    <p:extLst>
      <p:ext uri="{BB962C8B-B14F-4D97-AF65-F5344CB8AC3E}">
        <p14:creationId xmlns:p14="http://schemas.microsoft.com/office/powerpoint/2010/main" val="1437117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E96DF8-C562-4522-B2BE-2CD64E4DAC63}"/>
              </a:ext>
            </a:extLst>
          </p:cNvPr>
          <p:cNvSpPr>
            <a:spLocks noGrp="1"/>
          </p:cNvSpPr>
          <p:nvPr>
            <p:ph type="title"/>
          </p:nvPr>
        </p:nvSpPr>
        <p:spPr/>
        <p:txBody>
          <a:bodyPr/>
          <a:lstStyle/>
          <a:p>
            <a:pPr algn="ctr"/>
            <a:r>
              <a:rPr lang="fr-FR" sz="2800" b="1" dirty="0"/>
              <a:t>Résultat possible d'une inspection imparfaite d'un navire et les mesures correctives courantes</a:t>
            </a:r>
            <a:br>
              <a:rPr lang="en-GB" sz="2800" b="1" dirty="0"/>
            </a:br>
            <a:r>
              <a:rPr lang="en-GB" dirty="0"/>
              <a:t> </a:t>
            </a:r>
            <a:endParaRPr lang="x-none" dirty="0"/>
          </a:p>
        </p:txBody>
      </p:sp>
      <p:sp>
        <p:nvSpPr>
          <p:cNvPr id="3" name="Espace réservé du contenu 2">
            <a:extLst>
              <a:ext uri="{FF2B5EF4-FFF2-40B4-BE49-F238E27FC236}">
                <a16:creationId xmlns:a16="http://schemas.microsoft.com/office/drawing/2014/main" id="{39CD8D95-F227-47C7-8B4A-4B28BC89CC26}"/>
              </a:ext>
            </a:extLst>
          </p:cNvPr>
          <p:cNvSpPr>
            <a:spLocks noGrp="1"/>
          </p:cNvSpPr>
          <p:nvPr>
            <p:ph idx="1"/>
          </p:nvPr>
        </p:nvSpPr>
        <p:spPr/>
        <p:txBody>
          <a:bodyPr>
            <a:normAutofit fontScale="92500" lnSpcReduction="10000"/>
          </a:bodyPr>
          <a:lstStyle/>
          <a:p>
            <a:r>
              <a:rPr lang="fr-FR" sz="2400" dirty="0"/>
              <a:t>Un navire inspecté qui ne respecte pas les normes minimales est immobilisé et les lacunes doivent être corrigées avant que le navire ne soit libéré.</a:t>
            </a:r>
          </a:p>
          <a:p>
            <a:pPr marL="0" indent="0">
              <a:buNone/>
            </a:pPr>
            <a:endParaRPr lang="en-GB" sz="1100" dirty="0"/>
          </a:p>
          <a:p>
            <a:r>
              <a:rPr lang="fr-FR" sz="2400" dirty="0"/>
              <a:t>Dans certains cas, un navire peut même se voir interdire de rentrer dans un port s'il a été immobilisé plusieurs fois. </a:t>
            </a:r>
          </a:p>
          <a:p>
            <a:pPr marL="0" indent="0">
              <a:buNone/>
            </a:pPr>
            <a:endParaRPr lang="en-GB" sz="1100" dirty="0"/>
          </a:p>
          <a:p>
            <a:r>
              <a:rPr lang="fr-FR" sz="2400" dirty="0"/>
              <a:t>Les armateurs souhaitent éviter l'immobilisation, car elle entraîne des coûts économiques élevés et peut augmenter les taux d'inspection futurs.</a:t>
            </a:r>
          </a:p>
        </p:txBody>
      </p:sp>
      <p:sp>
        <p:nvSpPr>
          <p:cNvPr id="4" name="Espace réservé du numéro de diapositive 3">
            <a:extLst>
              <a:ext uri="{FF2B5EF4-FFF2-40B4-BE49-F238E27FC236}">
                <a16:creationId xmlns:a16="http://schemas.microsoft.com/office/drawing/2014/main" id="{3BA5F381-903F-4D1F-B76F-7880D6F1FB95}"/>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13650184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Similaire à d'autres PDE : EPI et évaluations des risques</a:t>
            </a:r>
            <a:endParaRPr lang="en-US" dirty="0"/>
          </a:p>
        </p:txBody>
      </p:sp>
      <p:sp>
        <p:nvSpPr>
          <p:cNvPr id="3" name="Content Placeholder 2"/>
          <p:cNvSpPr>
            <a:spLocks noGrp="1"/>
          </p:cNvSpPr>
          <p:nvPr>
            <p:ph idx="1"/>
          </p:nvPr>
        </p:nvSpPr>
        <p:spPr>
          <a:xfrm>
            <a:off x="870970" y="2620962"/>
            <a:ext cx="4531470" cy="3416300"/>
          </a:xfrm>
        </p:spPr>
        <p:txBody>
          <a:bodyPr/>
          <a:lstStyle/>
          <a:p>
            <a:r>
              <a:rPr lang="fr-FR" dirty="0"/>
              <a:t>Des processus similaires sont suivis pour l'évaluation des risques pour la santé et l'enfilage et l'enlèvement des EPI.</a:t>
            </a:r>
          </a:p>
          <a:p>
            <a:r>
              <a:rPr lang="fr-FR" dirty="0"/>
              <a:t>Processus d'orientation similaire vers les établissements de santé voisins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4739" y="2603500"/>
            <a:ext cx="2932062" cy="161131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9060553" y="2926497"/>
            <a:ext cx="2583973" cy="193798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94739" y="4432864"/>
            <a:ext cx="2932062" cy="2266916"/>
          </a:xfrm>
          <a:prstGeom prst="rect">
            <a:avLst/>
          </a:prstGeom>
        </p:spPr>
      </p:pic>
      <p:sp>
        <p:nvSpPr>
          <p:cNvPr id="8" name="TextBox 7"/>
          <p:cNvSpPr txBox="1"/>
          <p:nvPr/>
        </p:nvSpPr>
        <p:spPr>
          <a:xfrm>
            <a:off x="9229725" y="5390931"/>
            <a:ext cx="2814638" cy="1200329"/>
          </a:xfrm>
          <a:prstGeom prst="rect">
            <a:avLst/>
          </a:prstGeom>
          <a:noFill/>
        </p:spPr>
        <p:txBody>
          <a:bodyPr wrap="square" rtlCol="0">
            <a:spAutoFit/>
          </a:bodyPr>
          <a:lstStyle/>
          <a:p>
            <a:pPr algn="ctr"/>
            <a:r>
              <a:rPr lang="fr-FR" dirty="0">
                <a:solidFill>
                  <a:srgbClr val="FF0000"/>
                </a:solidFill>
              </a:rPr>
              <a:t>Exemple de photo ; mettre à jour avec une photo spécifique à chaque pays</a:t>
            </a:r>
          </a:p>
        </p:txBody>
      </p:sp>
    </p:spTree>
    <p:extLst>
      <p:ext uri="{BB962C8B-B14F-4D97-AF65-F5344CB8AC3E}">
        <p14:creationId xmlns:p14="http://schemas.microsoft.com/office/powerpoint/2010/main" val="8128020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E96DF8-C562-4522-B2BE-2CD64E4DAC63}"/>
              </a:ext>
            </a:extLst>
          </p:cNvPr>
          <p:cNvSpPr>
            <a:spLocks noGrp="1"/>
          </p:cNvSpPr>
          <p:nvPr>
            <p:ph type="title"/>
          </p:nvPr>
        </p:nvSpPr>
        <p:spPr>
          <a:xfrm>
            <a:off x="673101" y="596900"/>
            <a:ext cx="9679440" cy="1346200"/>
          </a:xfrm>
        </p:spPr>
        <p:txBody>
          <a:bodyPr/>
          <a:lstStyle/>
          <a:p>
            <a:pPr algn="ctr"/>
            <a:r>
              <a:rPr lang="fr-FR" dirty="0">
                <a:latin typeface="Century Gothic" panose="020B0502020202020204" pitchFamily="34" charset="0"/>
                <a:ea typeface="Times New Roman" panose="02020603050405020304" pitchFamily="18" charset="0"/>
              </a:rPr>
              <a:t>Raisons potentielles d'une inspection imparfaite d'un navire</a:t>
            </a:r>
            <a:endParaRPr lang="x-none" dirty="0">
              <a:latin typeface="Century Gothic" panose="020B0502020202020204" pitchFamily="34" charset="0"/>
            </a:endParaRPr>
          </a:p>
        </p:txBody>
      </p:sp>
      <p:sp>
        <p:nvSpPr>
          <p:cNvPr id="3" name="Espace réservé du contenu 2">
            <a:extLst>
              <a:ext uri="{FF2B5EF4-FFF2-40B4-BE49-F238E27FC236}">
                <a16:creationId xmlns:a16="http://schemas.microsoft.com/office/drawing/2014/main" id="{39CD8D95-F227-47C7-8B4A-4B28BC89CC26}"/>
              </a:ext>
            </a:extLst>
          </p:cNvPr>
          <p:cNvSpPr>
            <a:spLocks noGrp="1"/>
          </p:cNvSpPr>
          <p:nvPr>
            <p:ph idx="1"/>
          </p:nvPr>
        </p:nvSpPr>
        <p:spPr>
          <a:xfrm>
            <a:off x="203200" y="2409371"/>
            <a:ext cx="11785600" cy="4448629"/>
          </a:xfrm>
        </p:spPr>
        <p:txBody>
          <a:bodyPr>
            <a:normAutofit lnSpcReduction="10000"/>
          </a:bodyPr>
          <a:lstStyle/>
          <a:p>
            <a:r>
              <a:rPr lang="fr-FR" altLang="x-none" sz="2400" dirty="0">
                <a:solidFill>
                  <a:srgbClr val="333333"/>
                </a:solidFill>
                <a:latin typeface="+mj-lt"/>
              </a:rPr>
              <a:t>Manque d'équipement de protection individuelle, ou si cet équipement est disponible, il peut ne pas être utilisé ou porté par l'équipage pendant l'exploitation normale du navire</a:t>
            </a:r>
          </a:p>
          <a:p>
            <a:endParaRPr lang="en-GB" altLang="x-none" sz="1000" dirty="0">
              <a:solidFill>
                <a:srgbClr val="333333"/>
              </a:solidFill>
              <a:latin typeface="+mj-lt"/>
            </a:endParaRPr>
          </a:p>
          <a:p>
            <a:r>
              <a:rPr lang="fr-FR" altLang="x-none" sz="2400" dirty="0">
                <a:solidFill>
                  <a:srgbClr val="333333"/>
                </a:solidFill>
                <a:latin typeface="+mj-lt"/>
              </a:rPr>
              <a:t>Il se peut qu'il n'y ait pas assez de nourriture ou qu'elle ne soit pas stockée à une température suffisamment froide.</a:t>
            </a:r>
          </a:p>
          <a:p>
            <a:pPr marL="0" indent="0">
              <a:buNone/>
            </a:pPr>
            <a:endParaRPr lang="en-GB" altLang="x-none" sz="1000" dirty="0">
              <a:solidFill>
                <a:srgbClr val="333333"/>
              </a:solidFill>
              <a:latin typeface="+mj-lt"/>
            </a:endParaRPr>
          </a:p>
          <a:p>
            <a:r>
              <a:rPr kumimoji="0" lang="en-GB" altLang="x-none" sz="2400" b="0" i="0" u="none" strike="noStrike" cap="none" normalizeH="0" baseline="0" dirty="0">
                <a:ln>
                  <a:noFill/>
                </a:ln>
                <a:solidFill>
                  <a:srgbClr val="333333"/>
                </a:solidFill>
                <a:effectLst/>
                <a:latin typeface="+mj-lt"/>
              </a:rPr>
              <a:t> </a:t>
            </a:r>
            <a:r>
              <a:rPr lang="fr-FR" altLang="x-none" sz="2400" dirty="0">
                <a:solidFill>
                  <a:srgbClr val="333333"/>
                </a:solidFill>
                <a:latin typeface="+mj-lt"/>
              </a:rPr>
              <a:t>Il y a des problèmes de chauffage, de climatisation ou de ventilation, tandis que la propreté, y compris celle de la salle des machines, des cabines, des toilettes ou de la cuisine, pose également problème. En outre, des problèmes sont constatés en ce qui concerne les salaires de l'équipage, qui ne sont parfois pas payés.</a:t>
            </a:r>
          </a:p>
          <a:p>
            <a:pPr marL="0" indent="0">
              <a:buNone/>
            </a:pPr>
            <a:endParaRPr kumimoji="0" lang="x-none" altLang="x-none" sz="2100" b="0" i="0" u="none" strike="noStrike" cap="none" normalizeH="0" baseline="0" dirty="0">
              <a:ln>
                <a:noFill/>
              </a:ln>
              <a:solidFill>
                <a:schemeClr val="tx1"/>
              </a:solidFill>
              <a:effectLst/>
              <a:latin typeface="+mj-lt"/>
            </a:endParaRPr>
          </a:p>
          <a:p>
            <a:endParaRPr kumimoji="0" lang="en-GB" altLang="x-none" sz="1800" b="0" i="0" u="none" strike="noStrike" cap="none" normalizeH="0" baseline="0" dirty="0">
              <a:ln>
                <a:noFill/>
              </a:ln>
              <a:solidFill>
                <a:srgbClr val="333333"/>
              </a:solidFill>
              <a:effectLst/>
              <a:latin typeface="+mj-lt"/>
            </a:endParaRPr>
          </a:p>
          <a:p>
            <a:endParaRPr kumimoji="0" lang="en-GB" altLang="x-none" sz="1800" b="0" i="0" u="none" strike="noStrike" cap="none" normalizeH="0" baseline="0" dirty="0">
              <a:ln>
                <a:noFill/>
              </a:ln>
              <a:solidFill>
                <a:srgbClr val="333333"/>
              </a:solidFill>
              <a:effectLst/>
              <a:latin typeface="Work Sans"/>
            </a:endParaRPr>
          </a:p>
          <a:p>
            <a:endParaRPr lang="x-none" dirty="0"/>
          </a:p>
        </p:txBody>
      </p:sp>
      <p:sp>
        <p:nvSpPr>
          <p:cNvPr id="4" name="Espace réservé du numéro de diapositive 3">
            <a:extLst>
              <a:ext uri="{FF2B5EF4-FFF2-40B4-BE49-F238E27FC236}">
                <a16:creationId xmlns:a16="http://schemas.microsoft.com/office/drawing/2014/main" id="{3BA5F381-903F-4D1F-B76F-7880D6F1FB95}"/>
              </a:ext>
            </a:extLst>
          </p:cNvPr>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4146862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E96DF8-C562-4522-B2BE-2CD64E4DAC63}"/>
              </a:ext>
            </a:extLst>
          </p:cNvPr>
          <p:cNvSpPr>
            <a:spLocks noGrp="1"/>
          </p:cNvSpPr>
          <p:nvPr>
            <p:ph type="title"/>
          </p:nvPr>
        </p:nvSpPr>
        <p:spPr>
          <a:xfrm>
            <a:off x="673101" y="596900"/>
            <a:ext cx="9679440" cy="1346200"/>
          </a:xfrm>
        </p:spPr>
        <p:txBody>
          <a:bodyPr/>
          <a:lstStyle/>
          <a:p>
            <a:pPr algn="ctr"/>
            <a:r>
              <a:rPr lang="fr-FR" dirty="0">
                <a:latin typeface="Century Gothic" panose="020B0502020202020204" pitchFamily="34" charset="0"/>
                <a:ea typeface="Times New Roman" panose="02020603050405020304" pitchFamily="18" charset="0"/>
              </a:rPr>
              <a:t>Raisons potentielles d'une inspection imparfaite d'un navire (suite)</a:t>
            </a:r>
            <a:endParaRPr lang="x-none" dirty="0">
              <a:latin typeface="Century Gothic" panose="020B0502020202020204" pitchFamily="34" charset="0"/>
            </a:endParaRPr>
          </a:p>
        </p:txBody>
      </p:sp>
      <p:sp>
        <p:nvSpPr>
          <p:cNvPr id="3" name="Espace réservé du contenu 2">
            <a:extLst>
              <a:ext uri="{FF2B5EF4-FFF2-40B4-BE49-F238E27FC236}">
                <a16:creationId xmlns:a16="http://schemas.microsoft.com/office/drawing/2014/main" id="{39CD8D95-F227-47C7-8B4A-4B28BC89CC26}"/>
              </a:ext>
            </a:extLst>
          </p:cNvPr>
          <p:cNvSpPr>
            <a:spLocks noGrp="1"/>
          </p:cNvSpPr>
          <p:nvPr>
            <p:ph idx="1"/>
          </p:nvPr>
        </p:nvSpPr>
        <p:spPr>
          <a:xfrm>
            <a:off x="203200" y="2690586"/>
            <a:ext cx="11785600" cy="4448629"/>
          </a:xfrm>
        </p:spPr>
        <p:txBody>
          <a:bodyPr>
            <a:normAutofit/>
          </a:bodyPr>
          <a:lstStyle/>
          <a:p>
            <a:r>
              <a:rPr lang="fr-FR" altLang="x-none" sz="2400" dirty="0">
                <a:solidFill>
                  <a:srgbClr val="333333"/>
                </a:solidFill>
                <a:latin typeface="+mj-lt"/>
              </a:rPr>
              <a:t>une incapacité à rester éveillé, des réponses lentes et des difficultés à se concentrer, ce qui indique que l'équipage est fatigué.</a:t>
            </a:r>
          </a:p>
          <a:p>
            <a:pPr marL="0" indent="0">
              <a:buNone/>
            </a:pPr>
            <a:endParaRPr lang="en-GB" altLang="x-none" sz="1000" dirty="0">
              <a:solidFill>
                <a:srgbClr val="333333"/>
              </a:solidFill>
              <a:latin typeface="+mj-lt"/>
            </a:endParaRPr>
          </a:p>
          <a:p>
            <a:r>
              <a:rPr lang="fr-FR" altLang="x-none" sz="2400" dirty="0">
                <a:solidFill>
                  <a:srgbClr val="333333"/>
                </a:solidFill>
                <a:latin typeface="+mj-lt"/>
              </a:rPr>
              <a:t>Les déficiences structurelles, comme la corrosion, la perte de fonction d'un équipement ou d'un système en raison d'une utilisation négligente, la fissuration et le gauchissement, peuvent affecter la sécurité de l'équipage ; les inspections les signalent donc et fixent un délai pour remédier à ces déficiences.</a:t>
            </a:r>
          </a:p>
          <a:p>
            <a:endParaRPr kumimoji="0" lang="en-GB" altLang="x-none" sz="1800" b="0" i="0" u="none" strike="noStrike" cap="none" normalizeH="0" baseline="0" dirty="0">
              <a:ln>
                <a:noFill/>
              </a:ln>
              <a:solidFill>
                <a:srgbClr val="333333"/>
              </a:solidFill>
              <a:effectLst/>
              <a:latin typeface="+mj-lt"/>
            </a:endParaRPr>
          </a:p>
          <a:p>
            <a:endParaRPr kumimoji="0" lang="en-GB" altLang="x-none" sz="1800" b="0" i="0" u="none" strike="noStrike" cap="none" normalizeH="0" baseline="0" dirty="0">
              <a:ln>
                <a:noFill/>
              </a:ln>
              <a:solidFill>
                <a:srgbClr val="333333"/>
              </a:solidFill>
              <a:effectLst/>
              <a:latin typeface="Work Sans"/>
            </a:endParaRPr>
          </a:p>
          <a:p>
            <a:endParaRPr lang="x-none" dirty="0"/>
          </a:p>
        </p:txBody>
      </p:sp>
      <p:sp>
        <p:nvSpPr>
          <p:cNvPr id="4" name="Espace réservé du numéro de diapositive 3">
            <a:extLst>
              <a:ext uri="{FF2B5EF4-FFF2-40B4-BE49-F238E27FC236}">
                <a16:creationId xmlns:a16="http://schemas.microsoft.com/office/drawing/2014/main" id="{3BA5F381-903F-4D1F-B76F-7880D6F1FB95}"/>
              </a:ext>
            </a:extLst>
          </p:cNvPr>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17771418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C8E170-ADFA-4117-85D0-E6DD2900F817}"/>
              </a:ext>
            </a:extLst>
          </p:cNvPr>
          <p:cNvSpPr>
            <a:spLocks noGrp="1"/>
          </p:cNvSpPr>
          <p:nvPr>
            <p:ph type="title"/>
          </p:nvPr>
        </p:nvSpPr>
        <p:spPr/>
        <p:txBody>
          <a:bodyPr/>
          <a:lstStyle/>
          <a:p>
            <a:pPr algn="ctr"/>
            <a:r>
              <a:rPr lang="en-GB" b="1" dirty="0"/>
              <a:t>Discussion</a:t>
            </a:r>
            <a:endParaRPr lang="x-none" b="1" dirty="0"/>
          </a:p>
        </p:txBody>
      </p:sp>
      <p:sp>
        <p:nvSpPr>
          <p:cNvPr id="3" name="Espace réservé du contenu 2">
            <a:extLst>
              <a:ext uri="{FF2B5EF4-FFF2-40B4-BE49-F238E27FC236}">
                <a16:creationId xmlns:a16="http://schemas.microsoft.com/office/drawing/2014/main" id="{DF23CB22-FEBA-43A1-A8D7-03149277209A}"/>
              </a:ext>
            </a:extLst>
          </p:cNvPr>
          <p:cNvSpPr>
            <a:spLocks noGrp="1"/>
          </p:cNvSpPr>
          <p:nvPr>
            <p:ph idx="1"/>
          </p:nvPr>
        </p:nvSpPr>
        <p:spPr>
          <a:xfrm>
            <a:off x="177800" y="2247900"/>
            <a:ext cx="11493499" cy="4356100"/>
          </a:xfrm>
        </p:spPr>
        <p:txBody>
          <a:bodyPr>
            <a:normAutofit/>
          </a:bodyPr>
          <a:lstStyle/>
          <a:p>
            <a:pPr marL="0" indent="0">
              <a:buNone/>
            </a:pPr>
            <a:r>
              <a:rPr lang="fr-FR" sz="2800" i="1" dirty="0">
                <a:solidFill>
                  <a:schemeClr val="tx1"/>
                </a:solidFill>
                <a:latin typeface="Century Gothic" panose="020B0502020202020204" pitchFamily="34" charset="0"/>
                <a:ea typeface="Calibri" panose="020F0502020204030204" pitchFamily="34" charset="0"/>
                <a:cs typeface="Calibri" panose="020F0502020204030204" pitchFamily="34" charset="0"/>
              </a:rPr>
              <a:t>Quelles sont les agences de votre pays, impliquées dans: </a:t>
            </a:r>
          </a:p>
          <a:p>
            <a:pPr marL="0" indent="0">
              <a:buNone/>
            </a:pPr>
            <a:endParaRPr lang="en-US" sz="2800" i="1" dirty="0">
              <a:solidFill>
                <a:schemeClr val="tx1"/>
              </a:solidFill>
              <a:effectLst/>
              <a:latin typeface="Century Gothic" panose="020B0502020202020204" pitchFamily="34" charset="0"/>
              <a:ea typeface="Calibri" panose="020F0502020204030204" pitchFamily="34" charset="0"/>
              <a:cs typeface="Calibri" panose="020F0502020204030204" pitchFamily="34" charset="0"/>
            </a:endParaRPr>
          </a:p>
          <a:p>
            <a:pPr lvl="1"/>
            <a:r>
              <a:rPr lang="en-US" sz="2600" i="1" dirty="0">
                <a:solidFill>
                  <a:schemeClr val="tx1"/>
                </a:solidFill>
                <a:effectLst/>
                <a:latin typeface="Century Gothic" panose="020B0502020202020204" pitchFamily="34" charset="0"/>
                <a:ea typeface="Calibri" panose="020F0502020204030204" pitchFamily="34" charset="0"/>
                <a:cs typeface="Calibri" panose="020F0502020204030204" pitchFamily="34" charset="0"/>
              </a:rPr>
              <a:t> </a:t>
            </a:r>
            <a:r>
              <a:rPr lang="en-US" sz="2600" i="1" dirty="0" err="1">
                <a:solidFill>
                  <a:schemeClr val="tx1"/>
                </a:solidFill>
                <a:effectLst/>
                <a:latin typeface="Century Gothic" panose="020B0502020202020204" pitchFamily="34" charset="0"/>
                <a:ea typeface="Calibri" panose="020F0502020204030204" pitchFamily="34" charset="0"/>
                <a:cs typeface="Calibri" panose="020F0502020204030204" pitchFamily="34" charset="0"/>
              </a:rPr>
              <a:t>l’</a:t>
            </a:r>
            <a:r>
              <a:rPr lang="en-US" sz="2600" i="1" dirty="0" err="1">
                <a:solidFill>
                  <a:schemeClr val="tx1"/>
                </a:solidFill>
                <a:latin typeface="Century Gothic" panose="020B0502020202020204" pitchFamily="34" charset="0"/>
                <a:ea typeface="Calibri" panose="020F0502020204030204" pitchFamily="34" charset="0"/>
                <a:cs typeface="Calibri" panose="020F0502020204030204" pitchFamily="34" charset="0"/>
              </a:rPr>
              <a:t>enquête</a:t>
            </a:r>
            <a:r>
              <a:rPr lang="en-US" sz="2600" i="1" dirty="0">
                <a:solidFill>
                  <a:schemeClr val="tx1"/>
                </a:solidFill>
                <a:latin typeface="Century Gothic" panose="020B0502020202020204" pitchFamily="34" charset="0"/>
                <a:ea typeface="Calibri" panose="020F0502020204030204" pitchFamily="34" charset="0"/>
                <a:cs typeface="Calibri" panose="020F0502020204030204" pitchFamily="34" charset="0"/>
              </a:rPr>
              <a:t> </a:t>
            </a:r>
            <a:r>
              <a:rPr lang="en-US" sz="2600" i="1" dirty="0" err="1">
                <a:solidFill>
                  <a:schemeClr val="tx1"/>
                </a:solidFill>
                <a:latin typeface="Century Gothic" panose="020B0502020202020204" pitchFamily="34" charset="0"/>
                <a:ea typeface="Calibri" panose="020F0502020204030204" pitchFamily="34" charset="0"/>
                <a:cs typeface="Calibri" panose="020F0502020204030204" pitchFamily="34" charset="0"/>
              </a:rPr>
              <a:t>sur</a:t>
            </a:r>
            <a:r>
              <a:rPr lang="en-US" sz="2600" i="1" dirty="0">
                <a:solidFill>
                  <a:schemeClr val="tx1"/>
                </a:solidFill>
                <a:latin typeface="Century Gothic" panose="020B0502020202020204" pitchFamily="34" charset="0"/>
                <a:ea typeface="Calibri" panose="020F0502020204030204" pitchFamily="34" charset="0"/>
                <a:cs typeface="Calibri" panose="020F0502020204030204" pitchFamily="34" charset="0"/>
              </a:rPr>
              <a:t> </a:t>
            </a:r>
            <a:r>
              <a:rPr lang="en-US" sz="2600" i="1" dirty="0" err="1">
                <a:solidFill>
                  <a:schemeClr val="tx1"/>
                </a:solidFill>
                <a:latin typeface="Century Gothic" panose="020B0502020202020204" pitchFamily="34" charset="0"/>
                <a:ea typeface="Calibri" panose="020F0502020204030204" pitchFamily="34" charset="0"/>
                <a:cs typeface="Calibri" panose="020F0502020204030204" pitchFamily="34" charset="0"/>
              </a:rPr>
              <a:t>cette</a:t>
            </a:r>
            <a:r>
              <a:rPr lang="en-US" sz="2600" i="1" dirty="0">
                <a:solidFill>
                  <a:schemeClr val="tx1"/>
                </a:solidFill>
                <a:latin typeface="Century Gothic" panose="020B0502020202020204" pitchFamily="34" charset="0"/>
                <a:ea typeface="Calibri" panose="020F0502020204030204" pitchFamily="34" charset="0"/>
                <a:cs typeface="Calibri" panose="020F0502020204030204" pitchFamily="34" charset="0"/>
              </a:rPr>
              <a:t> affaire ?</a:t>
            </a:r>
            <a:endParaRPr lang="en-US" sz="2600" i="1" dirty="0">
              <a:solidFill>
                <a:schemeClr val="tx1"/>
              </a:solidFill>
              <a:effectLst/>
              <a:latin typeface="Century Gothic" panose="020B0502020202020204" pitchFamily="34" charset="0"/>
              <a:ea typeface="Calibri" panose="020F0502020204030204" pitchFamily="34" charset="0"/>
              <a:cs typeface="Calibri" panose="020F0502020204030204" pitchFamily="34" charset="0"/>
            </a:endParaRPr>
          </a:p>
          <a:p>
            <a:pPr lvl="1"/>
            <a:r>
              <a:rPr lang="en-US" sz="2600" i="1" dirty="0">
                <a:solidFill>
                  <a:schemeClr val="tx1"/>
                </a:solidFill>
                <a:latin typeface="Century Gothic" panose="020B0502020202020204" pitchFamily="34" charset="0"/>
                <a:ea typeface="Calibri" panose="020F0502020204030204" pitchFamily="34" charset="0"/>
                <a:cs typeface="Calibri" panose="020F0502020204030204" pitchFamily="34" charset="0"/>
              </a:rPr>
              <a:t>la diffusion de </a:t>
            </a:r>
            <a:r>
              <a:rPr lang="en-US" sz="2600" i="1" dirty="0" err="1">
                <a:solidFill>
                  <a:schemeClr val="tx1"/>
                </a:solidFill>
                <a:latin typeface="Century Gothic" panose="020B0502020202020204" pitchFamily="34" charset="0"/>
                <a:ea typeface="Calibri" panose="020F0502020204030204" pitchFamily="34" charset="0"/>
                <a:cs typeface="Calibri" panose="020F0502020204030204" pitchFamily="34" charset="0"/>
              </a:rPr>
              <a:t>l'information</a:t>
            </a:r>
            <a:r>
              <a:rPr lang="en-US" sz="2600" i="1" dirty="0">
                <a:solidFill>
                  <a:schemeClr val="tx1"/>
                </a:solidFill>
                <a:latin typeface="Century Gothic" panose="020B0502020202020204" pitchFamily="34" charset="0"/>
                <a:ea typeface="Calibri" panose="020F0502020204030204" pitchFamily="34" charset="0"/>
                <a:cs typeface="Calibri" panose="020F0502020204030204" pitchFamily="34" charset="0"/>
              </a:rPr>
              <a:t> ? </a:t>
            </a:r>
          </a:p>
          <a:p>
            <a:pPr marL="400050" lvl="1" indent="0">
              <a:buNone/>
            </a:pPr>
            <a:endParaRPr lang="en-US" sz="2600" i="1" dirty="0">
              <a:solidFill>
                <a:schemeClr val="tx1"/>
              </a:solidFill>
              <a:effectLst/>
              <a:latin typeface="Century Gothic" panose="020B0502020202020204" pitchFamily="34" charset="0"/>
              <a:ea typeface="Calibri" panose="020F0502020204030204" pitchFamily="34" charset="0"/>
              <a:cs typeface="Calibri" panose="020F0502020204030204" pitchFamily="34" charset="0"/>
            </a:endParaRPr>
          </a:p>
          <a:p>
            <a:pPr lvl="1"/>
            <a:r>
              <a:rPr lang="fr-FR" sz="2600" i="1" dirty="0">
                <a:solidFill>
                  <a:schemeClr val="tx1"/>
                </a:solidFill>
                <a:latin typeface="Century Gothic" panose="020B0502020202020204" pitchFamily="34" charset="0"/>
                <a:ea typeface="Calibri" panose="020F0502020204030204" pitchFamily="34" charset="0"/>
                <a:cs typeface="Calibri" panose="020F0502020204030204" pitchFamily="34" charset="0"/>
              </a:rPr>
              <a:t>La prise des mesures nécessaires après la réalisation d'une IC (et si vous ne le savez pas, comment le savoir ?)" ? </a:t>
            </a:r>
          </a:p>
          <a:p>
            <a:endParaRPr lang="x-none" sz="2800" i="1" dirty="0"/>
          </a:p>
        </p:txBody>
      </p:sp>
      <p:sp>
        <p:nvSpPr>
          <p:cNvPr id="4" name="Espace réservé du numéro de diapositive 3">
            <a:extLst>
              <a:ext uri="{FF2B5EF4-FFF2-40B4-BE49-F238E27FC236}">
                <a16:creationId xmlns:a16="http://schemas.microsoft.com/office/drawing/2014/main" id="{022A2106-3863-42F4-9CD9-4F189368E489}"/>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26679150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Pour commencer….</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30504" y="2403475"/>
            <a:ext cx="2610309"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578464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Objectifs</a:t>
            </a:r>
            <a:r>
              <a:rPr lang="en-US" dirty="0"/>
              <a:t> </a:t>
            </a:r>
            <a:r>
              <a:rPr lang="en-US" dirty="0" err="1"/>
              <a:t>d'apprentissage</a:t>
            </a:r>
            <a:endParaRPr lang="en-US" dirty="0"/>
          </a:p>
        </p:txBody>
      </p:sp>
      <p:sp>
        <p:nvSpPr>
          <p:cNvPr id="3" name="Content Placeholder 2"/>
          <p:cNvSpPr>
            <a:spLocks noGrp="1"/>
          </p:cNvSpPr>
          <p:nvPr>
            <p:ph idx="1"/>
          </p:nvPr>
        </p:nvSpPr>
        <p:spPr>
          <a:xfrm>
            <a:off x="685800" y="2603500"/>
            <a:ext cx="10715625" cy="3416300"/>
          </a:xfrm>
        </p:spPr>
        <p:txBody>
          <a:bodyPr/>
          <a:lstStyle/>
          <a:p>
            <a:pPr lvl="0"/>
            <a:r>
              <a:rPr lang="fr-FR" sz="2200" dirty="0"/>
              <a:t>Discuter des différences dans la notification des événements de santé publique et des réponses de santé publique dans les ports par rapport aux aéroports ou aux points de passage terrestres.</a:t>
            </a:r>
          </a:p>
          <a:p>
            <a:pPr lvl="0"/>
            <a:r>
              <a:rPr lang="fr-FR" sz="2200" dirty="0"/>
              <a:t>Expliquer le processus d'exécution des inspections de navires conformément aux </a:t>
            </a:r>
            <a:r>
              <a:rPr lang="fr-FR" sz="2200" dirty="0">
                <a:solidFill>
                  <a:schemeClr val="tx1"/>
                </a:solidFill>
              </a:rPr>
              <a:t>RSI</a:t>
            </a:r>
            <a:r>
              <a:rPr lang="fr-FR" sz="2200" dirty="0"/>
              <a:t>.</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56430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Qu'est-ce qui rend les réponses de la santé publique portuaire uniques ?</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0989" y="2420469"/>
            <a:ext cx="5102901" cy="2651835"/>
          </a:xfrm>
          <a:prstGeom prst="rect">
            <a:avLst/>
          </a:prstGeom>
        </p:spPr>
      </p:pic>
      <p:sp>
        <p:nvSpPr>
          <p:cNvPr id="6" name="TextBox 5"/>
          <p:cNvSpPr txBox="1"/>
          <p:nvPr/>
        </p:nvSpPr>
        <p:spPr>
          <a:xfrm>
            <a:off x="7255625" y="5072304"/>
            <a:ext cx="4153628" cy="646331"/>
          </a:xfrm>
          <a:prstGeom prst="rect">
            <a:avLst/>
          </a:prstGeom>
          <a:noFill/>
        </p:spPr>
        <p:txBody>
          <a:bodyPr wrap="square" rtlCol="0">
            <a:spAutoFit/>
          </a:bodyPr>
          <a:lstStyle/>
          <a:p>
            <a:pPr algn="ctr"/>
            <a:r>
              <a:rPr lang="fr-FR" dirty="0">
                <a:solidFill>
                  <a:srgbClr val="FF0000"/>
                </a:solidFill>
              </a:rPr>
              <a:t>Exemple de photo ; mettre à jour avec une photo spécifique au pays</a:t>
            </a:r>
            <a:endParaRPr lang="en-US" dirty="0">
              <a:solidFill>
                <a:srgbClr val="FF0000"/>
              </a:solidFill>
            </a:endParaRPr>
          </a:p>
        </p:txBody>
      </p:sp>
    </p:spTree>
    <p:extLst>
      <p:ext uri="{BB962C8B-B14F-4D97-AF65-F5344CB8AC3E}">
        <p14:creationId xmlns:p14="http://schemas.microsoft.com/office/powerpoint/2010/main" val="2889734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La notification initiale peut avoir lieu plus de 24 heures avant l'arrivée.</a:t>
            </a:r>
            <a:endParaRPr lang="en-US" dirty="0"/>
          </a:p>
        </p:txBody>
      </p:sp>
      <p:sp>
        <p:nvSpPr>
          <p:cNvPr id="3" name="Content Placeholder 2"/>
          <p:cNvSpPr>
            <a:spLocks noGrp="1"/>
          </p:cNvSpPr>
          <p:nvPr>
            <p:ph idx="1"/>
          </p:nvPr>
        </p:nvSpPr>
        <p:spPr>
          <a:xfrm>
            <a:off x="571501" y="2717800"/>
            <a:ext cx="11001375" cy="3416300"/>
          </a:xfrm>
        </p:spPr>
        <p:txBody>
          <a:bodyPr/>
          <a:lstStyle/>
          <a:p>
            <a:r>
              <a:rPr lang="fr-FR" dirty="0"/>
              <a:t>En raison de la longueur des voyages, le PDE peut être informé qu'une personne est malade à bord bien avant son arrivée.</a:t>
            </a:r>
          </a:p>
          <a:p>
            <a:r>
              <a:rPr lang="fr-FR" sz="1600" dirty="0"/>
              <a:t>Une consultation à distance pourrait être nécessaire</a:t>
            </a:r>
          </a:p>
          <a:p>
            <a:r>
              <a:rPr lang="fr-FR" sz="1400" dirty="0"/>
              <a:t>Demandez au navire d'utiliser les ressources potentielles à bord</a:t>
            </a:r>
            <a:r>
              <a:rPr lang="en-US" dirty="0"/>
              <a:t>:</a:t>
            </a:r>
          </a:p>
          <a:p>
            <a:pPr lvl="1"/>
            <a:r>
              <a:rPr lang="fr-FR" dirty="0"/>
              <a:t>Registres médicaux</a:t>
            </a:r>
          </a:p>
          <a:p>
            <a:pPr lvl="1"/>
            <a:r>
              <a:rPr lang="fr-FR" dirty="0"/>
              <a:t>Trousse médicale du navire</a:t>
            </a:r>
          </a:p>
          <a:p>
            <a:pPr lvl="1"/>
            <a:r>
              <a:rPr lang="fr-FR" dirty="0"/>
              <a:t>Personnel médical qualifié à bord</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3404" y="3335016"/>
            <a:ext cx="4999472" cy="2414587"/>
          </a:xfrm>
          <a:prstGeom prst="rect">
            <a:avLst/>
          </a:prstGeom>
        </p:spPr>
      </p:pic>
      <p:sp>
        <p:nvSpPr>
          <p:cNvPr id="7" name="TextBox 6"/>
          <p:cNvSpPr txBox="1"/>
          <p:nvPr/>
        </p:nvSpPr>
        <p:spPr>
          <a:xfrm>
            <a:off x="7037111" y="5720488"/>
            <a:ext cx="4153628" cy="646331"/>
          </a:xfrm>
          <a:prstGeom prst="rect">
            <a:avLst/>
          </a:prstGeom>
          <a:noFill/>
        </p:spPr>
        <p:txBody>
          <a:bodyPr wrap="square" rtlCol="0">
            <a:spAutoFit/>
          </a:bodyPr>
          <a:lstStyle/>
          <a:p>
            <a:pPr algn="ctr"/>
            <a:r>
              <a:rPr lang="en-US" dirty="0" err="1">
                <a:solidFill>
                  <a:srgbClr val="FF0000"/>
                </a:solidFill>
              </a:rPr>
              <a:t>Exemple</a:t>
            </a:r>
            <a:r>
              <a:rPr lang="en-US" dirty="0">
                <a:solidFill>
                  <a:srgbClr val="FF0000"/>
                </a:solidFill>
              </a:rPr>
              <a:t> de photo; </a:t>
            </a:r>
            <a:r>
              <a:rPr lang="en-US" dirty="0" err="1">
                <a:solidFill>
                  <a:srgbClr val="FF0000"/>
                </a:solidFill>
              </a:rPr>
              <a:t>Mettre</a:t>
            </a:r>
            <a:r>
              <a:rPr lang="en-US" dirty="0">
                <a:solidFill>
                  <a:srgbClr val="FF0000"/>
                </a:solidFill>
              </a:rPr>
              <a:t> à jour avec </a:t>
            </a:r>
            <a:r>
              <a:rPr lang="en-US" dirty="0" err="1">
                <a:solidFill>
                  <a:srgbClr val="FF0000"/>
                </a:solidFill>
              </a:rPr>
              <a:t>une</a:t>
            </a:r>
            <a:r>
              <a:rPr lang="en-US" dirty="0">
                <a:solidFill>
                  <a:srgbClr val="FF0000"/>
                </a:solidFill>
              </a:rPr>
              <a:t> photo </a:t>
            </a:r>
            <a:r>
              <a:rPr lang="en-US" dirty="0" err="1">
                <a:solidFill>
                  <a:srgbClr val="FF0000"/>
                </a:solidFill>
              </a:rPr>
              <a:t>spécifique</a:t>
            </a:r>
            <a:r>
              <a:rPr lang="en-US" dirty="0">
                <a:solidFill>
                  <a:srgbClr val="FF0000"/>
                </a:solidFill>
              </a:rPr>
              <a:t> au pays</a:t>
            </a:r>
          </a:p>
        </p:txBody>
      </p:sp>
    </p:spTree>
    <p:extLst>
      <p:ext uri="{BB962C8B-B14F-4D97-AF65-F5344CB8AC3E}">
        <p14:creationId xmlns:p14="http://schemas.microsoft.com/office/powerpoint/2010/main" val="38046920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053" y="709934"/>
            <a:ext cx="8761413" cy="706964"/>
          </a:xfrm>
        </p:spPr>
        <p:txBody>
          <a:bodyPr/>
          <a:lstStyle/>
          <a:p>
            <a:r>
              <a:rPr lang="fr-FR" dirty="0"/>
              <a:t>Une autre source de notification : La déclaration maritime de santé</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6651" y="1648746"/>
            <a:ext cx="9220201" cy="5101233"/>
          </a:xfrm>
          <a:prstGeom prst="rect">
            <a:avLst/>
          </a:prstGeom>
        </p:spPr>
      </p:pic>
    </p:spTree>
    <p:extLst>
      <p:ext uri="{BB962C8B-B14F-4D97-AF65-F5344CB8AC3E}">
        <p14:creationId xmlns:p14="http://schemas.microsoft.com/office/powerpoint/2010/main" val="2619599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278" y="877678"/>
            <a:ext cx="9866765" cy="706964"/>
          </a:xfrm>
        </p:spPr>
        <p:txBody>
          <a:bodyPr/>
          <a:lstStyle/>
          <a:p>
            <a:r>
              <a:rPr lang="fr-FR" dirty="0"/>
              <a:t>Annexe à la déclaration maritime de santé : Liste hiérarchique des personnes malades </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07630" y="2859790"/>
            <a:ext cx="8761413" cy="2332219"/>
          </a:xfrm>
        </p:spPr>
      </p:pic>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23074332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5" y="867097"/>
            <a:ext cx="8761413" cy="706964"/>
          </a:xfrm>
        </p:spPr>
        <p:txBody>
          <a:bodyPr/>
          <a:lstStyle/>
          <a:p>
            <a:r>
              <a:rPr lang="en-US" dirty="0" err="1"/>
              <a:t>Une</a:t>
            </a:r>
            <a:r>
              <a:rPr lang="en-US" dirty="0"/>
              <a:t> </a:t>
            </a:r>
            <a:r>
              <a:rPr lang="en-US" dirty="0" err="1"/>
              <a:t>focalisation</a:t>
            </a:r>
            <a:r>
              <a:rPr lang="en-US" dirty="0"/>
              <a:t> </a:t>
            </a:r>
            <a:r>
              <a:rPr lang="en-US" dirty="0" err="1"/>
              <a:t>sur</a:t>
            </a:r>
            <a:r>
              <a:rPr lang="en-US" dirty="0"/>
              <a:t> </a:t>
            </a:r>
            <a:r>
              <a:rPr lang="en-US" dirty="0" err="1"/>
              <a:t>l’</a:t>
            </a:r>
            <a:r>
              <a:rPr lang="en-US" dirty="0" err="1">
                <a:latin typeface="Arial Narrow"/>
              </a:rPr>
              <a:t>é</a:t>
            </a:r>
            <a:r>
              <a:rPr lang="en-US" dirty="0" err="1"/>
              <a:t>quipage</a:t>
            </a:r>
            <a:r>
              <a:rPr lang="en-US" dirty="0"/>
              <a:t> par </a:t>
            </a:r>
            <a:r>
              <a:rPr lang="en-US" sz="3200" dirty="0"/>
              <a:t>rapport</a:t>
            </a:r>
            <a:r>
              <a:rPr lang="en-US" dirty="0"/>
              <a:t> aux </a:t>
            </a:r>
            <a:r>
              <a:rPr lang="en-US" dirty="0" err="1"/>
              <a:t>passagers</a:t>
            </a:r>
            <a:endParaRPr lang="en-US" dirty="0"/>
          </a:p>
        </p:txBody>
      </p:sp>
      <p:sp>
        <p:nvSpPr>
          <p:cNvPr id="3" name="Content Placeholder 2"/>
          <p:cNvSpPr>
            <a:spLocks noGrp="1"/>
          </p:cNvSpPr>
          <p:nvPr>
            <p:ph idx="1"/>
          </p:nvPr>
        </p:nvSpPr>
        <p:spPr>
          <a:xfrm>
            <a:off x="715669" y="2261111"/>
            <a:ext cx="11476331" cy="3416300"/>
          </a:xfrm>
        </p:spPr>
        <p:txBody>
          <a:bodyPr>
            <a:normAutofit/>
          </a:bodyPr>
          <a:lstStyle/>
          <a:p>
            <a:r>
              <a:rPr lang="fr-FR" sz="1400" dirty="0">
                <a:solidFill>
                  <a:srgbClr val="FF0000"/>
                </a:solidFill>
              </a:rPr>
              <a:t>Envisagez d'ouvrir la diapositive avec un point sur la proportion de cargos par rapport aux navires de croisière dans votre pays</a:t>
            </a:r>
            <a:r>
              <a:rPr lang="en-US" sz="1400" dirty="0"/>
              <a: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444008035"/>
              </p:ext>
            </p:extLst>
          </p:nvPr>
        </p:nvGraphicFramePr>
        <p:xfrm>
          <a:off x="715669" y="2684672"/>
          <a:ext cx="10333490" cy="2291080"/>
        </p:xfrm>
        <a:graphic>
          <a:graphicData uri="http://schemas.openxmlformats.org/drawingml/2006/table">
            <a:tbl>
              <a:tblPr firstRow="1" bandRow="1">
                <a:tableStyleId>{5C22544A-7EE6-4342-B048-85BDC9FD1C3A}</a:tableStyleId>
              </a:tblPr>
              <a:tblGrid>
                <a:gridCol w="5166745">
                  <a:extLst>
                    <a:ext uri="{9D8B030D-6E8A-4147-A177-3AD203B41FA5}">
                      <a16:colId xmlns:a16="http://schemas.microsoft.com/office/drawing/2014/main" val="733250092"/>
                    </a:ext>
                  </a:extLst>
                </a:gridCol>
                <a:gridCol w="5166745">
                  <a:extLst>
                    <a:ext uri="{9D8B030D-6E8A-4147-A177-3AD203B41FA5}">
                      <a16:colId xmlns:a16="http://schemas.microsoft.com/office/drawing/2014/main" val="1831156784"/>
                    </a:ext>
                  </a:extLst>
                </a:gridCol>
              </a:tblGrid>
              <a:tr h="370840">
                <a:tc>
                  <a:txBody>
                    <a:bodyPr/>
                    <a:lstStyle/>
                    <a:p>
                      <a:pPr algn="ctr"/>
                      <a:r>
                        <a:rPr lang="en-US" dirty="0">
                          <a:solidFill>
                            <a:schemeClr val="tx1"/>
                          </a:solidFill>
                        </a:rPr>
                        <a:t>Bateaux de </a:t>
                      </a:r>
                      <a:r>
                        <a:rPr lang="en-US" dirty="0" err="1">
                          <a:solidFill>
                            <a:schemeClr val="tx1"/>
                          </a:solidFill>
                        </a:rPr>
                        <a:t>croisière</a:t>
                      </a:r>
                      <a:endParaRPr lang="en-US" dirty="0">
                        <a:solidFill>
                          <a:schemeClr val="tx1"/>
                        </a:solidFill>
                      </a:endParaRPr>
                    </a:p>
                  </a:txBody>
                  <a:tcPr/>
                </a:tc>
                <a:tc>
                  <a:txBody>
                    <a:bodyPr/>
                    <a:lstStyle/>
                    <a:p>
                      <a:pPr algn="ctr"/>
                      <a:r>
                        <a:rPr lang="fr-FR" dirty="0">
                          <a:solidFill>
                            <a:schemeClr val="tx1"/>
                          </a:solidFill>
                        </a:rPr>
                        <a:t>Bateaux de marchandises</a:t>
                      </a:r>
                      <a:endParaRPr lang="en-US" dirty="0">
                        <a:solidFill>
                          <a:schemeClr val="tx1"/>
                        </a:solidFill>
                      </a:endParaRPr>
                    </a:p>
                  </a:txBody>
                  <a:tcPr/>
                </a:tc>
                <a:extLst>
                  <a:ext uri="{0D108BD9-81ED-4DB2-BD59-A6C34878D82A}">
                    <a16:rowId xmlns:a16="http://schemas.microsoft.com/office/drawing/2014/main" val="396562527"/>
                  </a:ext>
                </a:extLst>
              </a:tr>
              <a:tr h="370840">
                <a:tc>
                  <a:txBody>
                    <a:bodyPr/>
                    <a:lstStyle/>
                    <a:p>
                      <a:r>
                        <a:rPr lang="en-US" dirty="0"/>
                        <a:t>~</a:t>
                      </a:r>
                      <a:r>
                        <a:rPr lang="fr-FR" dirty="0"/>
                        <a:t>3x plus de passagers que l'équipage</a:t>
                      </a:r>
                      <a:endParaRPr lang="en-US" dirty="0"/>
                    </a:p>
                  </a:txBody>
                  <a:tcPr/>
                </a:tc>
                <a:tc>
                  <a:txBody>
                    <a:bodyPr/>
                    <a:lstStyle/>
                    <a:p>
                      <a:r>
                        <a:rPr lang="fr-FR" dirty="0"/>
                        <a:t>Presque exclusivement des membres d'équipage</a:t>
                      </a:r>
                    </a:p>
                  </a:txBody>
                  <a:tcPr/>
                </a:tc>
                <a:extLst>
                  <a:ext uri="{0D108BD9-81ED-4DB2-BD59-A6C34878D82A}">
                    <a16:rowId xmlns:a16="http://schemas.microsoft.com/office/drawing/2014/main" val="1302752380"/>
                  </a:ext>
                </a:extLst>
              </a:tr>
              <a:tr h="370840">
                <a:tc>
                  <a:txBody>
                    <a:bodyPr/>
                    <a:lstStyle/>
                    <a:p>
                      <a:r>
                        <a:rPr lang="fr-FR" dirty="0"/>
                        <a:t>Installations médicales à bord (y compris médecins et infirmiers)</a:t>
                      </a:r>
                      <a:endParaRPr lang="en-US" dirty="0"/>
                    </a:p>
                  </a:txBody>
                  <a:tcPr/>
                </a:tc>
                <a:tc>
                  <a:txBody>
                    <a:bodyPr/>
                    <a:lstStyle/>
                    <a:p>
                      <a:r>
                        <a:rPr lang="fr-FR" dirty="0"/>
                        <a:t>Peu ou pas d'installations médicales à bord</a:t>
                      </a:r>
                    </a:p>
                  </a:txBody>
                  <a:tcPr/>
                </a:tc>
                <a:extLst>
                  <a:ext uri="{0D108BD9-81ED-4DB2-BD59-A6C34878D82A}">
                    <a16:rowId xmlns:a16="http://schemas.microsoft.com/office/drawing/2014/main" val="3047038972"/>
                  </a:ext>
                </a:extLst>
              </a:tr>
              <a:tr h="370840">
                <a:tc>
                  <a:txBody>
                    <a:bodyPr/>
                    <a:lstStyle/>
                    <a:p>
                      <a:r>
                        <a:rPr lang="fr-FR" dirty="0"/>
                        <a:t>Systèmes de communication avancés à bord (courriel, téléphone, etc.)</a:t>
                      </a:r>
                    </a:p>
                  </a:txBody>
                  <a:tcPr/>
                </a:tc>
                <a:tc>
                  <a:txBody>
                    <a:bodyPr/>
                    <a:lstStyle/>
                    <a:p>
                      <a:r>
                        <a:rPr lang="fr-FR" dirty="0"/>
                        <a:t>Systèmes de communication de base (radio</a:t>
                      </a:r>
                      <a:r>
                        <a:rPr lang="en-US" dirty="0"/>
                        <a:t>)</a:t>
                      </a:r>
                    </a:p>
                  </a:txBody>
                  <a:tcPr/>
                </a:tc>
                <a:extLst>
                  <a:ext uri="{0D108BD9-81ED-4DB2-BD59-A6C34878D82A}">
                    <a16:rowId xmlns:a16="http://schemas.microsoft.com/office/drawing/2014/main" val="1511954424"/>
                  </a:ext>
                </a:extLst>
              </a:tr>
            </a:tbl>
          </a:graphicData>
        </a:graphic>
      </p:graphicFrame>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887" y="4767695"/>
            <a:ext cx="2529226" cy="154536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1842" y="4767695"/>
            <a:ext cx="2232221" cy="1645263"/>
          </a:xfrm>
          <a:prstGeom prst="rect">
            <a:avLst/>
          </a:prstGeom>
        </p:spPr>
      </p:pic>
      <p:sp>
        <p:nvSpPr>
          <p:cNvPr id="8" name="TextBox 7"/>
          <p:cNvSpPr txBox="1"/>
          <p:nvPr/>
        </p:nvSpPr>
        <p:spPr>
          <a:xfrm>
            <a:off x="1799887" y="6377772"/>
            <a:ext cx="8015626" cy="338554"/>
          </a:xfrm>
          <a:prstGeom prst="rect">
            <a:avLst/>
          </a:prstGeom>
          <a:noFill/>
        </p:spPr>
        <p:txBody>
          <a:bodyPr wrap="square" rtlCol="0">
            <a:spAutoFit/>
          </a:bodyPr>
          <a:lstStyle/>
          <a:p>
            <a:pPr algn="ctr"/>
            <a:r>
              <a:rPr lang="fr-FR" sz="1600" dirty="0">
                <a:solidFill>
                  <a:srgbClr val="FF0000"/>
                </a:solidFill>
              </a:rPr>
              <a:t>Exemples de photos ; mettre à jour avec des photos spécifiques à chaque pays</a:t>
            </a:r>
          </a:p>
        </p:txBody>
      </p:sp>
    </p:spTree>
    <p:extLst>
      <p:ext uri="{BB962C8B-B14F-4D97-AF65-F5344CB8AC3E}">
        <p14:creationId xmlns:p14="http://schemas.microsoft.com/office/powerpoint/2010/main" val="1997102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Inspections de </a:t>
            </a:r>
            <a:r>
              <a:rPr lang="en-US" dirty="0" err="1"/>
              <a:t>navires</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05810" y="2501678"/>
            <a:ext cx="4829849" cy="3191320"/>
          </a:xfrm>
        </p:spPr>
      </p:pic>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sp>
        <p:nvSpPr>
          <p:cNvPr id="7" name="Content Placeholder 2"/>
          <p:cNvSpPr txBox="1">
            <a:spLocks/>
          </p:cNvSpPr>
          <p:nvPr/>
        </p:nvSpPr>
        <p:spPr>
          <a:xfrm>
            <a:off x="5950185" y="2501678"/>
            <a:ext cx="5998320" cy="4114800"/>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dirty="0"/>
              <a:t>Peut se produire sporadiquement ou régulièrement, en fonction des ressources du pays et/ou du problème de santé publique associé au navire.</a:t>
            </a:r>
          </a:p>
          <a:p>
            <a:r>
              <a:rPr lang="fr-FR" dirty="0">
                <a:solidFill>
                  <a:schemeClr val="tx1"/>
                </a:solidFill>
              </a:rPr>
              <a:t>Effectué par l'autorité sanitaire compétente pour le PDE et/ou son représentant.</a:t>
            </a:r>
          </a:p>
          <a:p>
            <a:r>
              <a:rPr lang="fr-FR" dirty="0"/>
              <a:t>Inspecter les zones, les systèmes et les services à bord.</a:t>
            </a:r>
          </a:p>
          <a:p>
            <a:r>
              <a:rPr lang="fr-FR" dirty="0"/>
              <a:t>Discuter avec l'équipage ou les agents du navire</a:t>
            </a:r>
          </a:p>
          <a:p>
            <a:r>
              <a:rPr lang="fr-FR" dirty="0"/>
              <a:t>Examiner la déclaration maritime de santé</a:t>
            </a:r>
          </a:p>
          <a:p>
            <a:r>
              <a:rPr lang="fr-FR" dirty="0"/>
              <a:t>Déterminer s'il y a des personnes malades à bord</a:t>
            </a:r>
          </a:p>
          <a:p>
            <a:r>
              <a:rPr lang="fr-FR" dirty="0"/>
              <a:t>Évaluer les conditions sanitaires des zones inspectées</a:t>
            </a:r>
          </a:p>
          <a:p>
            <a:r>
              <a:rPr lang="en-US" dirty="0" err="1"/>
              <a:t>Recommander</a:t>
            </a:r>
            <a:r>
              <a:rPr lang="en-US" dirty="0"/>
              <a:t> des actions correctives</a:t>
            </a:r>
          </a:p>
          <a:p>
            <a:r>
              <a:rPr lang="en-US" dirty="0" err="1"/>
              <a:t>Voir</a:t>
            </a:r>
            <a:r>
              <a:rPr lang="en-US" dirty="0"/>
              <a:t> la </a:t>
            </a:r>
            <a:r>
              <a:rPr lang="en-US" dirty="0" err="1"/>
              <a:t>diapositive</a:t>
            </a:r>
            <a:r>
              <a:rPr lang="en-US" dirty="0"/>
              <a:t> </a:t>
            </a:r>
            <a:r>
              <a:rPr lang="en-US" dirty="0" err="1"/>
              <a:t>suivante</a:t>
            </a:r>
            <a:r>
              <a:rPr lang="en-US" dirty="0"/>
              <a:t> !</a:t>
            </a:r>
          </a:p>
        </p:txBody>
      </p:sp>
      <p:sp>
        <p:nvSpPr>
          <p:cNvPr id="6" name="TextBox 5"/>
          <p:cNvSpPr txBox="1"/>
          <p:nvPr/>
        </p:nvSpPr>
        <p:spPr>
          <a:xfrm>
            <a:off x="705810" y="5739495"/>
            <a:ext cx="4829850" cy="646331"/>
          </a:xfrm>
          <a:prstGeom prst="rect">
            <a:avLst/>
          </a:prstGeom>
          <a:noFill/>
        </p:spPr>
        <p:txBody>
          <a:bodyPr wrap="square" rtlCol="0">
            <a:spAutoFit/>
          </a:bodyPr>
          <a:lstStyle/>
          <a:p>
            <a:pPr algn="ctr"/>
            <a:r>
              <a:rPr lang="fr-FR" dirty="0">
                <a:solidFill>
                  <a:srgbClr val="FF0000"/>
                </a:solidFill>
              </a:rPr>
              <a:t>Exemple de photo ; mettre à jour avec une photo spécifique à chaque pays</a:t>
            </a:r>
          </a:p>
        </p:txBody>
      </p:sp>
    </p:spTree>
    <p:extLst>
      <p:ext uri="{BB962C8B-B14F-4D97-AF65-F5344CB8AC3E}">
        <p14:creationId xmlns:p14="http://schemas.microsoft.com/office/powerpoint/2010/main" val="249144339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2386</TotalTime>
  <Words>2390</Words>
  <Application>Microsoft Office PowerPoint</Application>
  <PresentationFormat>Widescreen</PresentationFormat>
  <Paragraphs>171</Paragraphs>
  <Slides>17</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Arial Narrow</vt:lpstr>
      <vt:lpstr>Calibri</vt:lpstr>
      <vt:lpstr>Century Gothic</vt:lpstr>
      <vt:lpstr>Wingdings 3</vt:lpstr>
      <vt:lpstr>Work Sans</vt:lpstr>
      <vt:lpstr>Ion Boardroom</vt:lpstr>
      <vt:lpstr>Considérations pour les Ports</vt:lpstr>
      <vt:lpstr>Pour commencer….</vt:lpstr>
      <vt:lpstr>Objectifs d'apprentissage</vt:lpstr>
      <vt:lpstr>Qu'est-ce qui rend les réponses de la santé publique portuaire uniques ?</vt:lpstr>
      <vt:lpstr>La notification initiale peut avoir lieu plus de 24 heures avant l'arrivée.</vt:lpstr>
      <vt:lpstr>Une autre source de notification : La déclaration maritime de santé</vt:lpstr>
      <vt:lpstr>Annexe à la déclaration maritime de santé : Liste hiérarchique des personnes malades </vt:lpstr>
      <vt:lpstr>Une focalisation sur l’équipage par rapport aux passagers</vt:lpstr>
      <vt:lpstr>Inspections de navires</vt:lpstr>
      <vt:lpstr>Certificats d'assainissement des navires</vt:lpstr>
      <vt:lpstr>En quoi les interventions de santé publique dans les ports sont-elles similaires à celles menées dans les aéroports ou aux points d’entrée terrestres ? </vt:lpstr>
      <vt:lpstr>Similaire aux aéroports : Pratique libre </vt:lpstr>
      <vt:lpstr>Résultat possible d'une inspection imparfaite d'un navire et les mesures correctives courantes  </vt:lpstr>
      <vt:lpstr>Similaire à d'autres PDE : EPI et évaluations des risques</vt:lpstr>
      <vt:lpstr>Raisons potentielles d'une inspection imparfaite d'un navire</vt:lpstr>
      <vt:lpstr>Raisons potentielles d'une inspection imparfaite d'un navire (suite)</vt:lpstr>
      <vt:lpstr>Discussion</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Personal</cp:lastModifiedBy>
  <cp:revision>154</cp:revision>
  <dcterms:created xsi:type="dcterms:W3CDTF">2018-05-15T08:59:29Z</dcterms:created>
  <dcterms:modified xsi:type="dcterms:W3CDTF">2021-09-22T15:57:44Z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f03ff0-41c5-4c41-b55e-fabb8fae94be_Enabled">
    <vt:lpwstr>true</vt:lpwstr>
  </property>
  <property fmtid="{D5CDD505-2E9C-101B-9397-08002B2CF9AE}" pid="3" name="MSIP_Label_8af03ff0-41c5-4c41-b55e-fabb8fae94be_SetDate">
    <vt:lpwstr>2021-04-19T18:07:26Z</vt:lpwstr>
  </property>
  <property fmtid="{D5CDD505-2E9C-101B-9397-08002B2CF9AE}" pid="4" name="MSIP_Label_8af03ff0-41c5-4c41-b55e-fabb8fae94be_Method">
    <vt:lpwstr>Privileged</vt:lpwstr>
  </property>
  <property fmtid="{D5CDD505-2E9C-101B-9397-08002B2CF9AE}" pid="5" name="MSIP_Label_8af03ff0-41c5-4c41-b55e-fabb8fae94be_Name">
    <vt:lpwstr>8af03ff0-41c5-4c41-b55e-fabb8fae94be</vt:lpwstr>
  </property>
  <property fmtid="{D5CDD505-2E9C-101B-9397-08002B2CF9AE}" pid="6" name="MSIP_Label_8af03ff0-41c5-4c41-b55e-fabb8fae94be_SiteId">
    <vt:lpwstr>9ce70869-60db-44fd-abe8-d2767077fc8f</vt:lpwstr>
  </property>
  <property fmtid="{D5CDD505-2E9C-101B-9397-08002B2CF9AE}" pid="7" name="MSIP_Label_8af03ff0-41c5-4c41-b55e-fabb8fae94be_ActionId">
    <vt:lpwstr>a92e701b-bf10-4412-ab80-d7d1ab08e860</vt:lpwstr>
  </property>
  <property fmtid="{D5CDD505-2E9C-101B-9397-08002B2CF9AE}" pid="8" name="MSIP_Label_8af03ff0-41c5-4c41-b55e-fabb8fae94be_ContentBits">
    <vt:lpwstr>0</vt:lpwstr>
  </property>
</Properties>
</file>